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6" r:id="rId2"/>
    <p:sldId id="257" r:id="rId3"/>
    <p:sldId id="258" r:id="rId4"/>
    <p:sldId id="259" r:id="rId5"/>
    <p:sldId id="260" r:id="rId6"/>
    <p:sldId id="261" r:id="rId7"/>
    <p:sldId id="262" r:id="rId8"/>
  </p:sldIdLst>
  <p:sldSz cx="6858000" cy="9906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34570" autoAdjust="0"/>
    <p:restoredTop sz="94660" autoAdjust="0"/>
  </p:normalViewPr>
  <p:slideViewPr>
    <p:cSldViewPr snapToGrid="0">
      <p:cViewPr>
        <p:scale>
          <a:sx n="100" d="100"/>
          <a:sy n="100" d="100"/>
        </p:scale>
        <p:origin x="-2844" y="270"/>
      </p:cViewPr>
      <p:guideLst>
        <p:guide orient="horz" pos="3120"/>
        <p:guide pos="21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BF70F9-7B43-4AE7-B648-B0E4C3A9ABD1}" type="datetimeFigureOut">
              <a:rPr lang="pt-BR" smtClean="0"/>
              <a:t>28/1/2015</a:t>
            </a:fld>
            <a:endParaRPr lang="pt-BR"/>
          </a:p>
        </p:txBody>
      </p:sp>
      <p:sp>
        <p:nvSpPr>
          <p:cNvPr id="4" name="Espaço Reservado para Imagem de Slide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53D6F7-0EFA-4C7A-9438-8544D3249F9C}" type="slidenum">
              <a:rPr lang="pt-BR" smtClean="0"/>
              <a:t>‹nr.›</a:t>
            </a:fld>
            <a:endParaRPr lang="pt-BR"/>
          </a:p>
        </p:txBody>
      </p:sp>
    </p:spTree>
    <p:extLst>
      <p:ext uri="{BB962C8B-B14F-4D97-AF65-F5344CB8AC3E}">
        <p14:creationId xmlns:p14="http://schemas.microsoft.com/office/powerpoint/2010/main" val="2477504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F53D6F7-0EFA-4C7A-9438-8544D3249F9C}" type="slidenum">
              <a:rPr lang="pt-BR" smtClean="0"/>
              <a:t>1</a:t>
            </a:fld>
            <a:endParaRPr lang="pt-BR"/>
          </a:p>
        </p:txBody>
      </p:sp>
    </p:spTree>
    <p:extLst>
      <p:ext uri="{BB962C8B-B14F-4D97-AF65-F5344CB8AC3E}">
        <p14:creationId xmlns:p14="http://schemas.microsoft.com/office/powerpoint/2010/main" val="1313868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smtClean="0"/>
              <a:t>Titelmasterformat durch Klicken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17891D7C-E679-41C0-9B72-A2A84DFCD226}" type="datetimeFigureOut">
              <a:rPr lang="de-DE" smtClean="0"/>
              <a:t>28.01.2015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2948570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17891D7C-E679-41C0-9B72-A2A84DFCD226}" type="datetimeFigureOut">
              <a:rPr lang="de-DE" smtClean="0"/>
              <a:t>28.01.2015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3758972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17891D7C-E679-41C0-9B72-A2A84DFCD226}" type="datetimeFigureOut">
              <a:rPr lang="de-DE" smtClean="0"/>
              <a:t>28.01.2015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2622092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17891D7C-E679-41C0-9B72-A2A84DFCD226}" type="datetimeFigureOut">
              <a:rPr lang="de-DE" smtClean="0"/>
              <a:t>28.01.2015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369620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17891D7C-E679-41C0-9B72-A2A84DFCD226}" type="datetimeFigureOut">
              <a:rPr lang="de-DE" smtClean="0"/>
              <a:t>28.01.2015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2345158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17891D7C-E679-41C0-9B72-A2A84DFCD226}" type="datetimeFigureOut">
              <a:rPr lang="de-DE" smtClean="0"/>
              <a:t>28.01.2015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193204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smtClean="0"/>
              <a:t>Textmasterformat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17891D7C-E679-41C0-9B72-A2A84DFCD226}" type="datetimeFigureOut">
              <a:rPr lang="de-DE" smtClean="0"/>
              <a:t>28.01.2015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892026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17891D7C-E679-41C0-9B72-A2A84DFCD226}" type="datetimeFigureOut">
              <a:rPr lang="de-DE" smtClean="0"/>
              <a:t>28.01.2015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2960018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91D7C-E679-41C0-9B72-A2A84DFCD226}" type="datetimeFigureOut">
              <a:rPr lang="de-DE" smtClean="0"/>
              <a:t>28.01.2015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994872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5" name="Date Placeholder 4"/>
          <p:cNvSpPr>
            <a:spLocks noGrp="1"/>
          </p:cNvSpPr>
          <p:nvPr>
            <p:ph type="dt" sz="half" idx="10"/>
          </p:nvPr>
        </p:nvSpPr>
        <p:spPr/>
        <p:txBody>
          <a:bodyPr/>
          <a:lstStyle/>
          <a:p>
            <a:fld id="{17891D7C-E679-41C0-9B72-A2A84DFCD226}" type="datetimeFigureOut">
              <a:rPr lang="de-DE" smtClean="0"/>
              <a:t>28.01.2015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2310212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smtClean="0"/>
              <a:t>Textmasterformat bearbeiten</a:t>
            </a:r>
          </a:p>
        </p:txBody>
      </p:sp>
      <p:sp>
        <p:nvSpPr>
          <p:cNvPr id="5" name="Date Placeholder 4"/>
          <p:cNvSpPr>
            <a:spLocks noGrp="1"/>
          </p:cNvSpPr>
          <p:nvPr>
            <p:ph type="dt" sz="half" idx="10"/>
          </p:nvPr>
        </p:nvSpPr>
        <p:spPr/>
        <p:txBody>
          <a:bodyPr/>
          <a:lstStyle/>
          <a:p>
            <a:fld id="{17891D7C-E679-41C0-9B72-A2A84DFCD226}" type="datetimeFigureOut">
              <a:rPr lang="de-DE" smtClean="0"/>
              <a:t>28.01.2015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DBD9AE7B-5E71-4E85-B67C-6313F9569CE2}" type="slidenum">
              <a:rPr lang="de-DE" smtClean="0"/>
              <a:t>‹nr.›</a:t>
            </a:fld>
            <a:endParaRPr lang="de-DE"/>
          </a:p>
        </p:txBody>
      </p:sp>
    </p:spTree>
    <p:extLst>
      <p:ext uri="{BB962C8B-B14F-4D97-AF65-F5344CB8AC3E}">
        <p14:creationId xmlns:p14="http://schemas.microsoft.com/office/powerpoint/2010/main" val="362301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7891D7C-E679-41C0-9B72-A2A84DFCD226}" type="datetimeFigureOut">
              <a:rPr lang="de-DE" smtClean="0"/>
              <a:t>28.01.2015</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BD9AE7B-5E71-4E85-B67C-6313F9569CE2}" type="slidenum">
              <a:rPr lang="de-DE" smtClean="0"/>
              <a:t>‹nr.›</a:t>
            </a:fld>
            <a:endParaRPr lang="de-DE"/>
          </a:p>
        </p:txBody>
      </p:sp>
    </p:spTree>
    <p:extLst>
      <p:ext uri="{BB962C8B-B14F-4D97-AF65-F5344CB8AC3E}">
        <p14:creationId xmlns:p14="http://schemas.microsoft.com/office/powerpoint/2010/main" val="35813484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package" Target="../embeddings/Microsoft_Excel_Worksheet1.xlsx"/><Relationship Id="rId5" Type="http://schemas.openxmlformats.org/officeDocument/2006/relationships/oleObject" Target="../embeddings/oleObject1.bin"/><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84000"/>
            <a:lum/>
          </a:blip>
          <a:srcRect/>
          <a:stretch>
            <a:fillRect l="-1000" r="-1000"/>
          </a:stretch>
        </a:blipFill>
        <a:effectLst/>
      </p:bgPr>
    </p:bg>
    <p:spTree>
      <p:nvGrpSpPr>
        <p:cNvPr id="1" name=""/>
        <p:cNvGrpSpPr/>
        <p:nvPr/>
      </p:nvGrpSpPr>
      <p:grpSpPr>
        <a:xfrm>
          <a:off x="0" y="0"/>
          <a:ext cx="0" cy="0"/>
          <a:chOff x="0" y="0"/>
          <a:chExt cx="0" cy="0"/>
        </a:xfrm>
      </p:grpSpPr>
      <p:graphicFrame>
        <p:nvGraphicFramePr>
          <p:cNvPr id="5" name="Objekt 4"/>
          <p:cNvGraphicFramePr>
            <a:graphicFrameLocks noChangeAspect="1"/>
          </p:cNvGraphicFramePr>
          <p:nvPr>
            <p:extLst>
              <p:ext uri="{D42A27DB-BD31-4B8C-83A1-F6EECF244321}">
                <p14:modId xmlns:p14="http://schemas.microsoft.com/office/powerpoint/2010/main" val="3613514262"/>
              </p:ext>
            </p:extLst>
          </p:nvPr>
        </p:nvGraphicFramePr>
        <p:xfrm>
          <a:off x="30163" y="1824038"/>
          <a:ext cx="6789737" cy="5345112"/>
        </p:xfrm>
        <a:graphic>
          <a:graphicData uri="http://schemas.openxmlformats.org/presentationml/2006/ole">
            <mc:AlternateContent xmlns:mc="http://schemas.openxmlformats.org/markup-compatibility/2006">
              <mc:Choice xmlns:v="urn:schemas-microsoft-com:vml" Requires="v">
                <p:oleObj spid="_x0000_s1044" name="Planilha" r:id="rId6" imgW="6886646" imgH="5162502" progId="Excel.Sheet.12">
                  <p:embed/>
                </p:oleObj>
              </mc:Choice>
              <mc:Fallback>
                <p:oleObj name="Planilha" r:id="rId6" imgW="6886646" imgH="5162502" progId="Excel.Sheet.12">
                  <p:embed/>
                  <p:pic>
                    <p:nvPicPr>
                      <p:cNvPr id="0" name=""/>
                      <p:cNvPicPr/>
                      <p:nvPr/>
                    </p:nvPicPr>
                    <p:blipFill>
                      <a:blip r:embed="rId7"/>
                      <a:stretch>
                        <a:fillRect/>
                      </a:stretch>
                    </p:blipFill>
                    <p:spPr>
                      <a:xfrm>
                        <a:off x="30163" y="1824038"/>
                        <a:ext cx="6789737" cy="5345112"/>
                      </a:xfrm>
                      <a:prstGeom prst="rect">
                        <a:avLst/>
                      </a:prstGeom>
                    </p:spPr>
                  </p:pic>
                </p:oleObj>
              </mc:Fallback>
            </mc:AlternateContent>
          </a:graphicData>
        </a:graphic>
      </p:graphicFrame>
      <p:sp>
        <p:nvSpPr>
          <p:cNvPr id="8" name="Textfeld 7"/>
          <p:cNvSpPr txBox="1"/>
          <p:nvPr/>
        </p:nvSpPr>
        <p:spPr>
          <a:xfrm>
            <a:off x="160356" y="863585"/>
            <a:ext cx="4165600" cy="307777"/>
          </a:xfrm>
          <a:prstGeom prst="rect">
            <a:avLst/>
          </a:prstGeom>
          <a:noFill/>
        </p:spPr>
        <p:txBody>
          <a:bodyPr wrap="square" rtlCol="0">
            <a:spAutoFit/>
          </a:bodyPr>
          <a:lstStyle/>
          <a:p>
            <a:r>
              <a:rPr lang="de-DE" sz="1400" b="1" dirty="0">
                <a:solidFill>
                  <a:schemeClr val="tx1">
                    <a:lumMod val="75000"/>
                    <a:lumOff val="25000"/>
                  </a:schemeClr>
                </a:solidFill>
              </a:rPr>
              <a:t>KIELER RÜCK Versicherungsverein auf Gegenseitigkeit</a:t>
            </a:r>
            <a:endParaRPr lang="de-DE" sz="1400" dirty="0">
              <a:solidFill>
                <a:schemeClr val="tx1">
                  <a:lumMod val="75000"/>
                  <a:lumOff val="25000"/>
                </a:schemeClr>
              </a:solidFill>
            </a:endParaRPr>
          </a:p>
        </p:txBody>
      </p:sp>
      <p:sp>
        <p:nvSpPr>
          <p:cNvPr id="9" name="Textfeld 8"/>
          <p:cNvSpPr txBox="1"/>
          <p:nvPr/>
        </p:nvSpPr>
        <p:spPr>
          <a:xfrm>
            <a:off x="190500" y="1113689"/>
            <a:ext cx="3136900" cy="276999"/>
          </a:xfrm>
          <a:prstGeom prst="rect">
            <a:avLst/>
          </a:prstGeom>
          <a:noFill/>
        </p:spPr>
        <p:txBody>
          <a:bodyPr wrap="square" rtlCol="0">
            <a:spAutoFit/>
          </a:bodyPr>
          <a:lstStyle/>
          <a:p>
            <a:r>
              <a:rPr lang="de-DE" sz="1200" dirty="0" smtClean="0">
                <a:solidFill>
                  <a:schemeClr val="bg1"/>
                </a:solidFill>
              </a:rPr>
              <a:t>per: Mittwoch, 28. Januar 2015</a:t>
            </a:r>
            <a:endParaRPr lang="de-DE" sz="1200" dirty="0">
              <a:solidFill>
                <a:schemeClr val="bg1"/>
              </a:solidFill>
            </a:endParaRPr>
          </a:p>
        </p:txBody>
      </p:sp>
    </p:spTree>
    <p:extLst>
      <p:ext uri="{BB962C8B-B14F-4D97-AF65-F5344CB8AC3E}">
        <p14:creationId xmlns:p14="http://schemas.microsoft.com/office/powerpoint/2010/main" val="2663695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1889093" y="652036"/>
            <a:ext cx="3018455" cy="1015663"/>
          </a:xfrm>
          <a:prstGeom prst="rect">
            <a:avLst/>
          </a:prstGeom>
          <a:noFill/>
        </p:spPr>
        <p:txBody>
          <a:bodyPr wrap="none" rtlCol="0">
            <a:spAutoFit/>
          </a:bodyPr>
          <a:lstStyle/>
          <a:p>
            <a:r>
              <a:rPr lang="de-DE" sz="2400" dirty="0">
                <a:solidFill>
                  <a:schemeClr val="tx1">
                    <a:lumMod val="65000"/>
                    <a:lumOff val="35000"/>
                  </a:schemeClr>
                </a:solidFill>
                <a:latin typeface="Bebas Neue" pitchFamily="34" charset="0"/>
              </a:rPr>
              <a:t>RUNDOMAIN</a:t>
            </a:r>
            <a:r>
              <a:rPr lang="de-DE" sz="2400" dirty="0">
                <a:latin typeface="Bebas Neue" pitchFamily="34" charset="0"/>
              </a:rPr>
              <a:t> </a:t>
            </a:r>
            <a:r>
              <a:rPr lang="de-DE" sz="2400" dirty="0">
                <a:solidFill>
                  <a:schemeClr val="bg1"/>
                </a:solidFill>
                <a:latin typeface="Bebas Neue" pitchFamily="34" charset="0"/>
              </a:rPr>
              <a:t>Domain Manager</a:t>
            </a:r>
            <a:r>
              <a:rPr lang="de-DE" b="1" dirty="0"/>
              <a:t/>
            </a:r>
            <a:br>
              <a:rPr lang="de-DE" b="1" dirty="0"/>
            </a:br>
            <a:r>
              <a:rPr lang="de-DE" b="1" dirty="0"/>
              <a:t> </a:t>
            </a:r>
            <a:r>
              <a:rPr lang="de-DE" b="1" dirty="0" smtClean="0"/>
              <a:t>    </a:t>
            </a:r>
            <a:r>
              <a:rPr lang="de-DE" sz="1200" b="1" i="1" dirty="0" smtClean="0">
                <a:solidFill>
                  <a:schemeClr val="bg1"/>
                </a:solidFill>
              </a:rPr>
              <a:t>Online </a:t>
            </a:r>
            <a:r>
              <a:rPr lang="de-DE" sz="1200" b="1" i="1" dirty="0">
                <a:solidFill>
                  <a:schemeClr val="bg1"/>
                </a:solidFill>
              </a:rPr>
              <a:t>Markenschutz leicht gemacht</a:t>
            </a:r>
            <a:endParaRPr lang="pt-BR" sz="1200" dirty="0">
              <a:solidFill>
                <a:schemeClr val="bg1"/>
              </a:solidFill>
            </a:endParaRPr>
          </a:p>
          <a:p>
            <a:endParaRPr lang="pt-BR" dirty="0"/>
          </a:p>
        </p:txBody>
      </p:sp>
      <p:sp>
        <p:nvSpPr>
          <p:cNvPr id="3" name="CaixaDeTexto 2"/>
          <p:cNvSpPr txBox="1"/>
          <p:nvPr/>
        </p:nvSpPr>
        <p:spPr>
          <a:xfrm>
            <a:off x="0" y="1436915"/>
            <a:ext cx="6857999" cy="1754326"/>
          </a:xfrm>
          <a:prstGeom prst="rect">
            <a:avLst/>
          </a:prstGeom>
          <a:noFill/>
        </p:spPr>
        <p:txBody>
          <a:bodyPr wrap="square" rtlCol="0">
            <a:spAutoFit/>
          </a:bodyPr>
          <a:lstStyle/>
          <a:p>
            <a:r>
              <a:rPr lang="de-DE" sz="1200" dirty="0"/>
              <a:t>Für jedes Unternehmen ist es eine große Herausforderung, den Bestand an Domains zu sichern und zu pflegen: Elementare Aufgaben dabei sind die rechtzeitige Verlängerung von Domainnamen und die Registrierung von neuen adäquaten Domainnamen. Hinzu kommt die permanente Beobachtung über neue Top Level Domains und der Überblick über die vielfältigen und komplexen Registrierungsverfahren sowie die internationalen Vorschriften</a:t>
            </a:r>
            <a:r>
              <a:rPr lang="de-DE" sz="1200" dirty="0" smtClean="0"/>
              <a:t>.</a:t>
            </a:r>
          </a:p>
          <a:p>
            <a:endParaRPr lang="pt-BR" sz="1200" dirty="0"/>
          </a:p>
          <a:p>
            <a:r>
              <a:rPr lang="de-DE" sz="1200" dirty="0"/>
              <a:t>Rundomains integriertes Domain Name Management,  unser Online Markenschutz und die Verwaltung neuer gTLDs Domains geben Ihrer Marke Sicherheit und Schutz! Wir bieten auch für Sie leistungsstarke End-zu-End-Lösungen</a:t>
            </a:r>
            <a:endParaRPr lang="pt-BR" sz="1200" dirty="0"/>
          </a:p>
        </p:txBody>
      </p:sp>
      <p:sp>
        <p:nvSpPr>
          <p:cNvPr id="4" name="CaixaDeTexto 3"/>
          <p:cNvSpPr txBox="1"/>
          <p:nvPr/>
        </p:nvSpPr>
        <p:spPr>
          <a:xfrm>
            <a:off x="0" y="3240526"/>
            <a:ext cx="6857999" cy="4739759"/>
          </a:xfrm>
          <a:prstGeom prst="rect">
            <a:avLst/>
          </a:prstGeom>
          <a:noFill/>
        </p:spPr>
        <p:txBody>
          <a:bodyPr wrap="square" rtlCol="0">
            <a:spAutoFit/>
          </a:bodyPr>
          <a:lstStyle/>
          <a:p>
            <a:r>
              <a:rPr lang="de-DE" sz="1400" b="1" dirty="0">
                <a:solidFill>
                  <a:schemeClr val="tx1">
                    <a:lumMod val="75000"/>
                    <a:lumOff val="25000"/>
                  </a:schemeClr>
                </a:solidFill>
              </a:rPr>
              <a:t>RUNDOMAIN unterstützt Sie in allen diesen wichtigen Aufgaben</a:t>
            </a:r>
            <a:r>
              <a:rPr lang="de-DE" sz="1400" b="1" dirty="0" smtClean="0">
                <a:solidFill>
                  <a:schemeClr val="tx1">
                    <a:lumMod val="75000"/>
                    <a:lumOff val="25000"/>
                  </a:schemeClr>
                </a:solidFill>
              </a:rPr>
              <a:t>!</a:t>
            </a:r>
          </a:p>
          <a:p>
            <a:r>
              <a:rPr lang="de-DE" sz="1200" dirty="0" smtClean="0"/>
              <a:t>Der </a:t>
            </a:r>
            <a:r>
              <a:rPr lang="de-DE" sz="1200" dirty="0"/>
              <a:t>RUNDOMAIN bietet die einfache Administration, Konsolidierung und den Schutz von Domain-Portfolios</a:t>
            </a:r>
            <a:r>
              <a:rPr lang="de-DE" sz="1200" dirty="0" smtClean="0"/>
              <a:t>.</a:t>
            </a:r>
          </a:p>
          <a:p>
            <a:endParaRPr lang="pt-BR" sz="1200" dirty="0"/>
          </a:p>
          <a:p>
            <a:r>
              <a:rPr lang="de-DE" sz="1200" dirty="0"/>
              <a:t>Wir ermöglichen Ihnen die lückenlose Registrierung der weltweiten Top Level Domains durch</a:t>
            </a:r>
            <a:r>
              <a:rPr lang="de-DE" sz="1200" i="1" dirty="0"/>
              <a:t> </a:t>
            </a:r>
            <a:r>
              <a:rPr lang="de-DE" sz="1200" dirty="0"/>
              <a:t>direkten Zugang zu mehr als 300  TLDs und stellen Ihnen auch solche Endungen zur Verfügung, die nur unter hohem manuellem Aufwand zu registrieren sind und daher von vielen anderen Registraren nicht angeboten werden</a:t>
            </a:r>
            <a:r>
              <a:rPr lang="de-DE" sz="1200" dirty="0" smtClean="0"/>
              <a:t>.</a:t>
            </a:r>
          </a:p>
          <a:p>
            <a:endParaRPr lang="pt-BR" sz="1200" dirty="0"/>
          </a:p>
          <a:p>
            <a:r>
              <a:rPr lang="de-DE" sz="1200" dirty="0"/>
              <a:t>Ihnen steht  Ihr persönlicher Key-Account Manager als Ansprechpartner zur Verfügung, der für Sie auch gerne die Abwicklung von Transaktionen wie z.B. Transfers übernimmt</a:t>
            </a:r>
            <a:r>
              <a:rPr lang="de-DE" sz="1200" dirty="0" smtClean="0"/>
              <a:t>.</a:t>
            </a:r>
          </a:p>
          <a:p>
            <a:endParaRPr lang="pt-BR" sz="1200" dirty="0"/>
          </a:p>
          <a:p>
            <a:r>
              <a:rPr lang="de-DE" sz="1200" dirty="0"/>
              <a:t>Die Sicherheit Ihres Domain-Portfolios steht für uns an erster Stelle. Um unerwünschte Domaintransfers zu verhindern, verlassen wir uns zum Beispiel nicht nur auf die regulären Verfahren (ClientTransferProhibited), sondern offerieren auf Wunsch auch weitere Sperrmöglichkeiten, wie etwa das volle Ausnutzen der maximalen Domainlaufzeit, was einen Transfer technisch unmöglich macht. Als weitere Leistung bieten wir Ihnen zusätzlich die Möglichkeit, Ihre Domains zu versichern. Mit diesem Service können Sie Ihre Domains über sämtliche unvorhersehbaren Umstände hinaus gegen Schäden absichern</a:t>
            </a:r>
            <a:r>
              <a:rPr lang="de-DE" sz="1200" dirty="0" smtClean="0"/>
              <a:t>.</a:t>
            </a:r>
          </a:p>
          <a:p>
            <a:endParaRPr lang="pt-BR" sz="1200" dirty="0"/>
          </a:p>
          <a:p>
            <a:r>
              <a:rPr lang="de-DE" sz="1200" dirty="0"/>
              <a:t>Wir liefern Ihnen Statistiken über die Nutzung Ihres Domainbestandes. Darunter fallen Anfragen nach der IP-Adresse einzelner Domains und Subdomains bis hin zur detaillierten Auflistung Ihrer URL-Weiterleitungen und deren Nutzung durch die Internet-User. Mit diesem Service behalten Sie stets den Überblick, wie Kunden Ihr Onlineangebot wahrnehmen und welche Domains wie stark frequentiert werden</a:t>
            </a:r>
            <a:r>
              <a:rPr lang="de-DE" sz="1200" dirty="0" smtClean="0"/>
              <a:t>.</a:t>
            </a:r>
          </a:p>
          <a:p>
            <a:endParaRPr lang="pt-BR" sz="1200" dirty="0"/>
          </a:p>
          <a:p>
            <a:r>
              <a:rPr lang="de-DE" sz="1200" dirty="0"/>
              <a:t>Über Ihren gesicherten Zugang können Sie Ihr gesamtes Domain-Portfolio konsolidieren und zentral verwalten.</a:t>
            </a:r>
            <a:endParaRPr lang="pt-BR" sz="1200" dirty="0"/>
          </a:p>
        </p:txBody>
      </p:sp>
    </p:spTree>
    <p:extLst>
      <p:ext uri="{BB962C8B-B14F-4D97-AF65-F5344CB8AC3E}">
        <p14:creationId xmlns:p14="http://schemas.microsoft.com/office/powerpoint/2010/main" val="747546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0" y="686009"/>
            <a:ext cx="6858000" cy="3539430"/>
          </a:xfrm>
          <a:prstGeom prst="rect">
            <a:avLst/>
          </a:prstGeom>
          <a:noFill/>
        </p:spPr>
        <p:txBody>
          <a:bodyPr wrap="square" rtlCol="0">
            <a:spAutoFit/>
          </a:bodyPr>
          <a:lstStyle/>
          <a:p>
            <a:r>
              <a:rPr lang="de-DE" sz="1400" b="1" dirty="0">
                <a:solidFill>
                  <a:schemeClr val="tx1">
                    <a:lumMod val="75000"/>
                    <a:lumOff val="25000"/>
                  </a:schemeClr>
                </a:solidFill>
                <a:cs typeface="Arial" panose="020B0604020202020204" pitchFamily="34" charset="0"/>
              </a:rPr>
              <a:t>Unsere Dienstleistungen im Bereich Domain Management</a:t>
            </a:r>
            <a:r>
              <a:rPr lang="de-DE" sz="1400" b="1" dirty="0" smtClean="0">
                <a:solidFill>
                  <a:schemeClr val="tx1">
                    <a:lumMod val="75000"/>
                    <a:lumOff val="25000"/>
                  </a:schemeClr>
                </a:solidFill>
                <a:cs typeface="Arial" panose="020B0604020202020204" pitchFamily="34" charset="0"/>
              </a:rPr>
              <a:t>:</a:t>
            </a:r>
            <a:endParaRPr lang="pt-BR" sz="1200" dirty="0"/>
          </a:p>
          <a:p>
            <a:pPr marL="171450" lvl="0" indent="-171450">
              <a:buFont typeface="Arial" panose="020B0604020202020204" pitchFamily="34" charset="0"/>
              <a:buChar char="•"/>
            </a:pPr>
            <a:r>
              <a:rPr lang="de-DE" sz="1200" dirty="0"/>
              <a:t>Registrierung aller weltweit verfügbaren Top-Level-Domains</a:t>
            </a:r>
            <a:endParaRPr lang="pt-BR" sz="1200" dirty="0"/>
          </a:p>
          <a:p>
            <a:pPr marL="171450" lvl="0" indent="-171450">
              <a:buFont typeface="Arial" panose="020B0604020202020204" pitchFamily="34" charset="0"/>
              <a:buChar char="•"/>
            </a:pPr>
            <a:r>
              <a:rPr lang="de-DE" sz="1200" dirty="0"/>
              <a:t>Garantierte Domainverlängerungen </a:t>
            </a:r>
            <a:endParaRPr lang="pt-BR" sz="1200" dirty="0"/>
          </a:p>
          <a:p>
            <a:pPr marL="171450" lvl="0" indent="-171450">
              <a:buFont typeface="Arial" panose="020B0604020202020204" pitchFamily="34" charset="0"/>
              <a:buChar char="•"/>
            </a:pPr>
            <a:r>
              <a:rPr lang="de-DE" sz="1200" dirty="0"/>
              <a:t>Top-aktuelle Beratung und Information</a:t>
            </a:r>
            <a:endParaRPr lang="pt-BR" sz="1200" dirty="0"/>
          </a:p>
          <a:p>
            <a:pPr marL="171450" lvl="0" indent="-171450">
              <a:buFont typeface="Arial" panose="020B0604020202020204" pitchFamily="34" charset="0"/>
              <a:buChar char="•"/>
            </a:pPr>
            <a:r>
              <a:rPr lang="de-DE" sz="1200" dirty="0"/>
              <a:t>Automatisierte Registrierung frei gewordener Domains (Snapback / Backorder-Services)</a:t>
            </a:r>
            <a:endParaRPr lang="pt-BR" sz="1200" dirty="0"/>
          </a:p>
          <a:p>
            <a:pPr marL="171450" lvl="0" indent="-171450">
              <a:buFont typeface="Arial" panose="020B0604020202020204" pitchFamily="34" charset="0"/>
              <a:buChar char="•"/>
            </a:pPr>
            <a:r>
              <a:rPr lang="de-DE" sz="1200" dirty="0"/>
              <a:t>Anonymer Ankauf von Domains im Kunden-Auftrag</a:t>
            </a:r>
            <a:endParaRPr lang="pt-BR" sz="1200" dirty="0"/>
          </a:p>
          <a:p>
            <a:pPr marL="171450" lvl="0" indent="-171450">
              <a:buFont typeface="Arial" panose="020B0604020202020204" pitchFamily="34" charset="0"/>
              <a:buChar char="•"/>
            </a:pPr>
            <a:r>
              <a:rPr lang="de-DE" sz="1200" dirty="0"/>
              <a:t>Weitreichender Anonymisierungsdienst für Domains</a:t>
            </a:r>
            <a:endParaRPr lang="pt-BR" sz="1200" dirty="0"/>
          </a:p>
          <a:p>
            <a:pPr marL="171450" lvl="0" indent="-171450">
              <a:buFont typeface="Arial" panose="020B0604020202020204" pitchFamily="34" charset="0"/>
              <a:buChar char="•"/>
            </a:pPr>
            <a:r>
              <a:rPr lang="de-DE" sz="1200" dirty="0"/>
              <a:t>SSL Zertifikate zur Sicherung von Webseiten</a:t>
            </a:r>
            <a:endParaRPr lang="pt-BR" sz="1200" dirty="0"/>
          </a:p>
          <a:p>
            <a:pPr marL="171450" lvl="0" indent="-171450">
              <a:buFont typeface="Arial" panose="020B0604020202020204" pitchFamily="34" charset="0"/>
              <a:buChar char="•"/>
            </a:pPr>
            <a:r>
              <a:rPr lang="de-DE" sz="1200" dirty="0"/>
              <a:t>Uptime-Monitoring von Internet-Diensten</a:t>
            </a:r>
            <a:endParaRPr lang="pt-BR" sz="1200" dirty="0"/>
          </a:p>
          <a:p>
            <a:pPr marL="171450" lvl="0" indent="-171450">
              <a:buFont typeface="Arial" panose="020B0604020202020204" pitchFamily="34" charset="0"/>
              <a:buChar char="•"/>
            </a:pPr>
            <a:r>
              <a:rPr lang="de-DE" sz="1200" dirty="0"/>
              <a:t>Volle DNSSEC (Domain Name System Security Extensions) Unterstützung auf den Nameservern</a:t>
            </a:r>
            <a:endParaRPr lang="pt-BR" sz="1200" dirty="0"/>
          </a:p>
          <a:p>
            <a:pPr marL="171450" lvl="0" indent="-171450">
              <a:buFont typeface="Arial" panose="020B0604020202020204" pitchFamily="34" charset="0"/>
              <a:buChar char="•"/>
            </a:pPr>
            <a:r>
              <a:rPr lang="de-DE" sz="1200" dirty="0"/>
              <a:t>Verlässliche Treuhand-Dienste (Local Presence Services) für eingeschränkt verfügbare Domain-Endungen</a:t>
            </a:r>
            <a:endParaRPr lang="pt-BR" sz="1200" dirty="0"/>
          </a:p>
          <a:p>
            <a:pPr marL="171450" lvl="0" indent="-171450">
              <a:buFont typeface="Arial" panose="020B0604020202020204" pitchFamily="34" charset="0"/>
              <a:buChar char="•"/>
            </a:pPr>
            <a:r>
              <a:rPr lang="de-DE" sz="1200" dirty="0"/>
              <a:t>Einheitliches Whois- und DNS-Management (einschließlich URL Weiterleitung), DNS-Troubleshooting</a:t>
            </a:r>
            <a:endParaRPr lang="pt-BR" sz="1200" dirty="0"/>
          </a:p>
          <a:p>
            <a:pPr marL="171450" lvl="0" indent="-171450">
              <a:buFont typeface="Arial" panose="020B0604020202020204" pitchFamily="34" charset="0"/>
              <a:buChar char="•"/>
            </a:pPr>
            <a:r>
              <a:rPr lang="de-DE" sz="1200" dirty="0"/>
              <a:t>Kompetente und bevorzugte Abwicklung Ihrer Sunriseanträge bei der Einführung neuer Domain-Endungen (VIP-Service)</a:t>
            </a:r>
            <a:endParaRPr lang="pt-BR" sz="1200" dirty="0"/>
          </a:p>
          <a:p>
            <a:pPr marL="171450" lvl="0" indent="-171450">
              <a:buFont typeface="Arial" panose="020B0604020202020204" pitchFamily="34" charset="0"/>
              <a:buChar char="•"/>
            </a:pPr>
            <a:r>
              <a:rPr lang="de-DE" sz="1200" dirty="0"/>
              <a:t>Komplette Betreuung von UDRP-Verfahren und Unterstützung bei Gerichtsverfahren</a:t>
            </a:r>
            <a:endParaRPr lang="pt-BR" sz="1200" dirty="0"/>
          </a:p>
          <a:p>
            <a:pPr marL="171450" lvl="0" indent="-171450">
              <a:buFont typeface="Arial" panose="020B0604020202020204" pitchFamily="34" charset="0"/>
              <a:buChar char="•"/>
            </a:pPr>
            <a:r>
              <a:rPr lang="de-DE" sz="1200" dirty="0"/>
              <a:t>Dedizierter Ansprechpartner</a:t>
            </a:r>
            <a:endParaRPr lang="pt-BR" sz="1200" dirty="0"/>
          </a:p>
          <a:p>
            <a:pPr marL="171450" lvl="0" indent="-171450">
              <a:buFont typeface="Arial" panose="020B0604020202020204" pitchFamily="34" charset="0"/>
              <a:buChar char="•"/>
            </a:pPr>
            <a:r>
              <a:rPr lang="de-DE" sz="1200" dirty="0"/>
              <a:t>Support via Telefon und E-Mail</a:t>
            </a:r>
            <a:endParaRPr lang="pt-BR" sz="1200" dirty="0"/>
          </a:p>
          <a:p>
            <a:endParaRPr lang="pt-BR" dirty="0"/>
          </a:p>
        </p:txBody>
      </p:sp>
      <p:sp>
        <p:nvSpPr>
          <p:cNvPr id="3" name="CaixaDeTexto 2"/>
          <p:cNvSpPr txBox="1"/>
          <p:nvPr/>
        </p:nvSpPr>
        <p:spPr>
          <a:xfrm>
            <a:off x="2057400" y="4257675"/>
            <a:ext cx="2526654" cy="923330"/>
          </a:xfrm>
          <a:prstGeom prst="rect">
            <a:avLst/>
          </a:prstGeom>
          <a:noFill/>
        </p:spPr>
        <p:txBody>
          <a:bodyPr wrap="none" rtlCol="0">
            <a:spAutoFit/>
          </a:bodyPr>
          <a:lstStyle/>
          <a:p>
            <a:r>
              <a:rPr lang="de-DE" sz="2400" dirty="0">
                <a:solidFill>
                  <a:schemeClr val="tx1">
                    <a:lumMod val="75000"/>
                    <a:lumOff val="25000"/>
                  </a:schemeClr>
                </a:solidFill>
                <a:latin typeface="Bebas Neue" pitchFamily="34" charset="0"/>
              </a:rPr>
              <a:t>RUNDOMAIN </a:t>
            </a:r>
            <a:r>
              <a:rPr lang="de-DE" sz="2400" dirty="0">
                <a:solidFill>
                  <a:schemeClr val="bg1"/>
                </a:solidFill>
                <a:latin typeface="Bebas Neue" pitchFamily="34" charset="0"/>
              </a:rPr>
              <a:t>Monitoring </a:t>
            </a:r>
            <a:r>
              <a:rPr lang="de-DE" b="1" dirty="0"/>
              <a:t/>
            </a:r>
            <a:br>
              <a:rPr lang="de-DE" b="1" dirty="0"/>
            </a:br>
            <a:r>
              <a:rPr lang="de-DE" sz="1100" b="1" i="1" dirty="0">
                <a:solidFill>
                  <a:schemeClr val="bg1"/>
                </a:solidFill>
              </a:rPr>
              <a:t>Online Markenschutz leicht gemacht</a:t>
            </a:r>
            <a:endParaRPr lang="pt-BR" sz="1100" dirty="0">
              <a:solidFill>
                <a:schemeClr val="bg1"/>
              </a:solidFill>
            </a:endParaRPr>
          </a:p>
          <a:p>
            <a:endParaRPr lang="pt-BR" dirty="0"/>
          </a:p>
        </p:txBody>
      </p:sp>
      <p:sp>
        <p:nvSpPr>
          <p:cNvPr id="4" name="CaixaDeTexto 3"/>
          <p:cNvSpPr txBox="1"/>
          <p:nvPr/>
        </p:nvSpPr>
        <p:spPr>
          <a:xfrm>
            <a:off x="1264" y="5114925"/>
            <a:ext cx="6856736" cy="2893100"/>
          </a:xfrm>
          <a:prstGeom prst="rect">
            <a:avLst/>
          </a:prstGeom>
          <a:noFill/>
        </p:spPr>
        <p:txBody>
          <a:bodyPr wrap="square" rtlCol="0">
            <a:spAutoFit/>
          </a:bodyPr>
          <a:lstStyle/>
          <a:p>
            <a:r>
              <a:rPr lang="de-DE" sz="1200" dirty="0"/>
              <a:t>Das Internet verändert sich Tag täglich: vielseitige Monitoring-Lösungen sind deshalb heute ein entscheidender Bestandteil von Marken Management Strategien. Das Rundomain Team hilft Ihnen dabei eine effektive und einfache Monitoring Strategie zu entwickeln, um Ihr geistiges Eigentum und das Marken Image zu schützen</a:t>
            </a:r>
            <a:r>
              <a:rPr lang="de-DE" sz="1200" dirty="0" smtClean="0"/>
              <a:t>.</a:t>
            </a:r>
          </a:p>
          <a:p>
            <a:endParaRPr lang="pt-BR" sz="1200" dirty="0"/>
          </a:p>
          <a:p>
            <a:r>
              <a:rPr lang="de-DE" sz="1400" b="1" dirty="0">
                <a:solidFill>
                  <a:schemeClr val="tx1">
                    <a:lumMod val="75000"/>
                    <a:lumOff val="25000"/>
                  </a:schemeClr>
                </a:solidFill>
              </a:rPr>
              <a:t>Wir bieten verschiedene Arten von Monitoring Lösungen</a:t>
            </a:r>
            <a:r>
              <a:rPr lang="de-DE" sz="1400" b="1" dirty="0" smtClean="0">
                <a:solidFill>
                  <a:schemeClr val="tx1">
                    <a:lumMod val="75000"/>
                    <a:lumOff val="25000"/>
                  </a:schemeClr>
                </a:solidFill>
              </a:rPr>
              <a:t>:</a:t>
            </a:r>
            <a:endParaRPr lang="pt-BR" sz="1400" b="1" dirty="0">
              <a:solidFill>
                <a:schemeClr val="tx1">
                  <a:lumMod val="75000"/>
                  <a:lumOff val="25000"/>
                </a:schemeClr>
              </a:solidFill>
            </a:endParaRPr>
          </a:p>
          <a:p>
            <a:pPr marL="171450" lvl="0" indent="-171450">
              <a:buFont typeface="Arial" panose="020B0604020202020204" pitchFamily="34" charset="0"/>
              <a:buChar char="•"/>
            </a:pPr>
            <a:r>
              <a:rPr lang="en-US" sz="1200" dirty="0" err="1"/>
              <a:t>Marken</a:t>
            </a:r>
            <a:r>
              <a:rPr lang="en-US" sz="1200" dirty="0"/>
              <a:t>-Monitoring</a:t>
            </a:r>
            <a:endParaRPr lang="pt-BR" sz="1200" dirty="0"/>
          </a:p>
          <a:p>
            <a:pPr marL="171450" lvl="0" indent="-171450">
              <a:buFont typeface="Arial" panose="020B0604020202020204" pitchFamily="34" charset="0"/>
              <a:buChar char="•"/>
            </a:pPr>
            <a:r>
              <a:rPr lang="en-US" sz="1200" dirty="0"/>
              <a:t>DNS-Monitoring</a:t>
            </a:r>
            <a:endParaRPr lang="pt-BR" sz="1200" dirty="0"/>
          </a:p>
          <a:p>
            <a:pPr marL="171450" lvl="0" indent="-171450">
              <a:buFont typeface="Arial" panose="020B0604020202020204" pitchFamily="34" charset="0"/>
              <a:buChar char="•"/>
            </a:pPr>
            <a:r>
              <a:rPr lang="en-US" sz="1200" dirty="0"/>
              <a:t>Content-Monitoring</a:t>
            </a:r>
            <a:endParaRPr lang="pt-BR" sz="1200" dirty="0"/>
          </a:p>
          <a:p>
            <a:pPr marL="171450" lvl="0" indent="-171450">
              <a:buFont typeface="Arial" panose="020B0604020202020204" pitchFamily="34" charset="0"/>
              <a:buChar char="•"/>
            </a:pPr>
            <a:r>
              <a:rPr lang="en-US" sz="1200" dirty="0"/>
              <a:t>Domain-Monitoring</a:t>
            </a:r>
            <a:endParaRPr lang="pt-BR" sz="1200" dirty="0"/>
          </a:p>
          <a:p>
            <a:pPr marL="171450" lvl="0" indent="-171450">
              <a:buFont typeface="Arial" panose="020B0604020202020204" pitchFamily="34" charset="0"/>
              <a:buChar char="•"/>
            </a:pPr>
            <a:r>
              <a:rPr lang="en-US" sz="1200" dirty="0"/>
              <a:t>Service Uptime-Monitoring</a:t>
            </a:r>
            <a:endParaRPr lang="pt-BR" sz="1200" dirty="0"/>
          </a:p>
          <a:p>
            <a:pPr marL="171450" lvl="0" indent="-171450">
              <a:buFont typeface="Arial" panose="020B0604020202020204" pitchFamily="34" charset="0"/>
              <a:buChar char="•"/>
            </a:pPr>
            <a:r>
              <a:rPr lang="en-US" sz="1200" dirty="0"/>
              <a:t>Traffic-Monitoring</a:t>
            </a:r>
            <a:endParaRPr lang="pt-BR" sz="1200" dirty="0"/>
          </a:p>
          <a:p>
            <a:pPr marL="171450" lvl="0" indent="-171450">
              <a:buFont typeface="Arial" panose="020B0604020202020204" pitchFamily="34" charset="0"/>
              <a:buChar char="•"/>
            </a:pPr>
            <a:r>
              <a:rPr lang="en-US" sz="1200" dirty="0"/>
              <a:t>Reverse </a:t>
            </a:r>
            <a:r>
              <a:rPr lang="en-US" sz="1200" dirty="0" err="1"/>
              <a:t>Whois</a:t>
            </a:r>
            <a:r>
              <a:rPr lang="en-US" sz="1200" dirty="0"/>
              <a:t>-Monitoring</a:t>
            </a:r>
            <a:endParaRPr lang="pt-BR" sz="1200" dirty="0"/>
          </a:p>
          <a:p>
            <a:pPr marL="171450" lvl="0" indent="-171450">
              <a:buFont typeface="Arial" panose="020B0604020202020204" pitchFamily="34" charset="0"/>
              <a:buChar char="•"/>
            </a:pPr>
            <a:r>
              <a:rPr lang="en-US" sz="1200" dirty="0" err="1"/>
              <a:t>Imagemonitoring</a:t>
            </a:r>
            <a:endParaRPr lang="pt-BR" sz="1200" dirty="0"/>
          </a:p>
          <a:p>
            <a:pPr marL="171450" lvl="0" indent="-171450">
              <a:buFont typeface="Arial" panose="020B0604020202020204" pitchFamily="34" charset="0"/>
              <a:buChar char="•"/>
            </a:pPr>
            <a:r>
              <a:rPr lang="en-US" sz="1200" dirty="0"/>
              <a:t>Social Media-Monitoring</a:t>
            </a:r>
            <a:endParaRPr lang="pt-BR" sz="1200" dirty="0"/>
          </a:p>
        </p:txBody>
      </p:sp>
    </p:spTree>
    <p:extLst>
      <p:ext uri="{BB962C8B-B14F-4D97-AF65-F5344CB8AC3E}">
        <p14:creationId xmlns:p14="http://schemas.microsoft.com/office/powerpoint/2010/main" val="1682028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1" y="761999"/>
            <a:ext cx="6858000" cy="7571303"/>
          </a:xfrm>
          <a:prstGeom prst="rect">
            <a:avLst/>
          </a:prstGeom>
          <a:noFill/>
        </p:spPr>
        <p:txBody>
          <a:bodyPr wrap="square" rtlCol="0">
            <a:spAutoFit/>
          </a:bodyPr>
          <a:lstStyle/>
          <a:p>
            <a:r>
              <a:rPr lang="de-DE" sz="1400" b="1" dirty="0" smtClean="0">
                <a:solidFill>
                  <a:schemeClr val="tx1">
                    <a:lumMod val="75000"/>
                    <a:lumOff val="25000"/>
                  </a:schemeClr>
                </a:solidFill>
              </a:rPr>
              <a:t>Domain-Monitoring</a:t>
            </a:r>
            <a:endParaRPr lang="de-DE" sz="1400" b="1" dirty="0" smtClean="0"/>
          </a:p>
          <a:p>
            <a:r>
              <a:rPr lang="de-DE" sz="1200" dirty="0" smtClean="0"/>
              <a:t>Domainnamen </a:t>
            </a:r>
            <a:r>
              <a:rPr lang="de-DE" sz="1200" dirty="0"/>
              <a:t>haben in den letzten 10 Jahren erheblich an Bedeutung gewonnen. Sie sind als Bestandteil eines Unternehmens und seiner Wahrnehmung in der Öffentlichkeit nicht mehr wegzudenken. Umso wichtiger ist es für Firmen ihre Marken und Warenzeichen als Domainnamen zu schützen</a:t>
            </a:r>
            <a:r>
              <a:rPr lang="de-DE" sz="1200" dirty="0" smtClean="0"/>
              <a:t>.</a:t>
            </a:r>
            <a:endParaRPr lang="pt-BR" sz="1200" dirty="0"/>
          </a:p>
          <a:p>
            <a:r>
              <a:rPr lang="de-DE" sz="1200" dirty="0"/>
              <a:t>Durch die Fremdregistrierung von Internetadressen kann einem Unternehmen ein erheblicher Imageschaden und finanzieller Verlust entstehen. </a:t>
            </a:r>
            <a:endParaRPr lang="de-DE" sz="1200" dirty="0" smtClean="0"/>
          </a:p>
          <a:p>
            <a:endParaRPr lang="pt-BR" sz="1200" dirty="0"/>
          </a:p>
          <a:p>
            <a:r>
              <a:rPr lang="de-DE" sz="1200" dirty="0"/>
              <a:t>So genannte Typo-Domains, welche Ihre Marken und Warenzeichen bzw. deren Bestandteile als Tippfehler enthalten, gibt es tausendfach. Gerne werden neben Tippfehler-Domains auch phonetische Rechtschreibfehler verwendet. Mit diesen Adressen werden Ihre Kunden unter Umständen auf andere Webseiten umgeleitet und sorgen dort für Umsatz. Ein nachfolgender Rechtsstreit um die betreffende Typo-Domain kann sich zusätzlich kostenintensiv und zeitaufwändig gestalten</a:t>
            </a:r>
            <a:r>
              <a:rPr lang="de-DE" sz="1200" dirty="0" smtClean="0"/>
              <a:t>.</a:t>
            </a:r>
          </a:p>
          <a:p>
            <a:endParaRPr lang="pt-BR" sz="1200" dirty="0"/>
          </a:p>
          <a:p>
            <a:r>
              <a:rPr lang="de-DE" sz="1200" dirty="0"/>
              <a:t>Wir bieten Ihnen einen komfortablen Monitoring-Dienst, der Ihnen einfach und schnell einen Überblick über die registrierten Domainnamen mit Ihren Markennamen und Warenzeichen verschafft. Dies ermöglicht Ihnen eine professionelle Strategie zum Schutz Ihrer Domains aufzubauen</a:t>
            </a:r>
            <a:r>
              <a:rPr lang="de-DE" sz="1200" dirty="0" smtClean="0"/>
              <a:t>.</a:t>
            </a:r>
          </a:p>
          <a:p>
            <a:endParaRPr lang="pt-BR" sz="1200" dirty="0"/>
          </a:p>
          <a:p>
            <a:r>
              <a:rPr lang="de-DE" sz="1200" dirty="0"/>
              <a:t>Unser automatisiertes System erfasst nicht nur freie Domainnamen sowie Neueinträge zu Ihren Schutzmarken in den Zonefiles der populärsten Domains, sondern auch die zum Verkauf stehenden Domains des Sekundärmarktes</a:t>
            </a:r>
            <a:r>
              <a:rPr lang="de-DE" sz="1200" dirty="0" smtClean="0"/>
              <a:t>.</a:t>
            </a:r>
            <a:endParaRPr lang="pt-BR" sz="1200" dirty="0"/>
          </a:p>
          <a:p>
            <a:r>
              <a:rPr lang="de-DE" sz="1200" dirty="0"/>
              <a:t>Rundomain gibt Ihnen somit vielfältige Werkzeuge an die Hand, um die Interessen Ihres Unternehmens im Internet zu wahren.</a:t>
            </a:r>
            <a:endParaRPr lang="pt-BR" sz="1200" dirty="0"/>
          </a:p>
          <a:p>
            <a:r>
              <a:rPr lang="de-DE" sz="1200" dirty="0"/>
              <a:t> </a:t>
            </a:r>
            <a:endParaRPr lang="pt-BR" sz="1200" dirty="0"/>
          </a:p>
          <a:p>
            <a:r>
              <a:rPr lang="de-DE" sz="1200" dirty="0"/>
              <a:t>In Streitfällen stehen wir Ihnen zudem mit kompetenter Soforthilfe zur Seite, z.B. durch die Einleitung eines UDRP-Verfahrens zur schnellen Übertragung von Domains.</a:t>
            </a:r>
            <a:endParaRPr lang="pt-BR" sz="1200" dirty="0"/>
          </a:p>
          <a:p>
            <a:r>
              <a:rPr lang="de-DE" sz="1200" dirty="0"/>
              <a:t>Unsere Monitoring-Serviceleistungen beinhalten die Prüfung von:</a:t>
            </a:r>
            <a:endParaRPr lang="pt-BR" sz="1200" dirty="0"/>
          </a:p>
          <a:p>
            <a:pPr lvl="0"/>
            <a:r>
              <a:rPr lang="de-DE" sz="1200" dirty="0"/>
              <a:t>freien Domainnamen mit exakter Marken- und/oder Warenzeichenübereinstimmung</a:t>
            </a:r>
            <a:endParaRPr lang="pt-BR" sz="1200" dirty="0"/>
          </a:p>
          <a:p>
            <a:pPr lvl="0"/>
            <a:r>
              <a:rPr lang="de-DE" sz="1200" dirty="0"/>
              <a:t>registrierten Domainnamen mit exakter Marken- und/oder Warenzeichenübereinstimmung</a:t>
            </a:r>
            <a:endParaRPr lang="pt-BR" sz="1200" dirty="0"/>
          </a:p>
          <a:p>
            <a:pPr lvl="0"/>
            <a:r>
              <a:rPr lang="de-DE" sz="1200" dirty="0"/>
              <a:t>registrierten Domainnamen, welche Ihre Marke und/oder Warenzeichen enthalten</a:t>
            </a:r>
            <a:endParaRPr lang="pt-BR" sz="1200" dirty="0"/>
          </a:p>
          <a:p>
            <a:pPr lvl="0"/>
            <a:r>
              <a:rPr lang="de-DE" sz="1200" dirty="0"/>
              <a:t>freien und registrierten Tippfehler-Domains oder Domains mit phonetischen Rechtschreibfehlern Ihrer Marke</a:t>
            </a:r>
            <a:endParaRPr lang="pt-BR" sz="1200" dirty="0"/>
          </a:p>
          <a:p>
            <a:r>
              <a:rPr lang="de-DE" sz="1200" dirty="0"/>
              <a:t> </a:t>
            </a:r>
            <a:endParaRPr lang="pt-BR" sz="1200" dirty="0"/>
          </a:p>
          <a:p>
            <a:r>
              <a:rPr lang="de-DE" sz="1400" b="1" dirty="0">
                <a:solidFill>
                  <a:schemeClr val="tx1">
                    <a:lumMod val="75000"/>
                    <a:lumOff val="25000"/>
                  </a:schemeClr>
                </a:solidFill>
              </a:rPr>
              <a:t>Weiterhin bieten wir Ihnen</a:t>
            </a:r>
            <a:r>
              <a:rPr lang="de-DE" sz="1400" b="1" dirty="0" smtClean="0">
                <a:solidFill>
                  <a:schemeClr val="tx1">
                    <a:lumMod val="75000"/>
                    <a:lumOff val="25000"/>
                  </a:schemeClr>
                </a:solidFill>
              </a:rPr>
              <a:t>:</a:t>
            </a:r>
            <a:endParaRPr lang="pt-BR" sz="1400" b="1" dirty="0">
              <a:solidFill>
                <a:schemeClr val="tx1">
                  <a:lumMod val="75000"/>
                  <a:lumOff val="25000"/>
                </a:schemeClr>
              </a:solidFill>
            </a:endParaRPr>
          </a:p>
          <a:p>
            <a:pPr marL="171450" lvl="0" indent="-171450">
              <a:buFont typeface="Arial" panose="020B0604020202020204" pitchFamily="34" charset="0"/>
              <a:buChar char="•"/>
            </a:pPr>
            <a:r>
              <a:rPr lang="de-DE" sz="1200" dirty="0"/>
              <a:t>Automatische Rundum-Betreuung bei den Sunrise-Phasen neuer Top-Level-Domain</a:t>
            </a:r>
            <a:endParaRPr lang="pt-BR" sz="1200" dirty="0"/>
          </a:p>
          <a:p>
            <a:pPr marL="171450" lvl="0" indent="-171450">
              <a:buFont typeface="Arial" panose="020B0604020202020204" pitchFamily="34" charset="0"/>
              <a:buChar char="•"/>
            </a:pPr>
            <a:r>
              <a:rPr lang="de-DE" sz="1200" dirty="0"/>
              <a:t>Präventiver Schutz gegen Phishing-Attacken durch die Identifizierung von ähnlich lautenden oder zur Verwechslung führenden Domainnamen</a:t>
            </a:r>
            <a:endParaRPr lang="pt-BR" sz="1200" dirty="0"/>
          </a:p>
          <a:p>
            <a:pPr marL="171450" lvl="0" indent="-171450">
              <a:buFont typeface="Arial" panose="020B0604020202020204" pitchFamily="34" charset="0"/>
              <a:buChar char="•"/>
            </a:pPr>
            <a:r>
              <a:rPr lang="de-DE" sz="1200" dirty="0"/>
              <a:t>Überwachung des sekundären Domainmarktes hinsichtlich Ihrer Markennamen</a:t>
            </a:r>
            <a:endParaRPr lang="pt-BR" sz="1200" dirty="0"/>
          </a:p>
          <a:p>
            <a:pPr marL="171450" lvl="0" indent="-171450">
              <a:buFont typeface="Arial" panose="020B0604020202020204" pitchFamily="34" charset="0"/>
              <a:buChar char="•"/>
            </a:pPr>
            <a:r>
              <a:rPr lang="de-DE" sz="1200" dirty="0"/>
              <a:t>Auf Wunsch einen wöchentlichen Report mit neuen Domainnamen, die vom geschützten Wort oder Markennamen abgeleitet sind oder zu Verwechslungen führen können</a:t>
            </a:r>
            <a:endParaRPr lang="pt-BR" sz="1200" dirty="0"/>
          </a:p>
          <a:p>
            <a:pPr marL="171450" lvl="0" indent="-171450">
              <a:buFont typeface="Arial" panose="020B0604020202020204" pitchFamily="34" charset="0"/>
              <a:buChar char="•"/>
            </a:pPr>
            <a:r>
              <a:rPr lang="de-DE" sz="1200" dirty="0"/>
              <a:t>Überwachung und Auswertung der Rootzone-Files der meist genutzten TLDs</a:t>
            </a:r>
            <a:endParaRPr lang="pt-BR" sz="1200" dirty="0"/>
          </a:p>
        </p:txBody>
      </p:sp>
    </p:spTree>
    <p:extLst>
      <p:ext uri="{BB962C8B-B14F-4D97-AF65-F5344CB8AC3E}">
        <p14:creationId xmlns:p14="http://schemas.microsoft.com/office/powerpoint/2010/main" val="1788543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0" y="771525"/>
            <a:ext cx="6858000" cy="7017306"/>
          </a:xfrm>
          <a:prstGeom prst="rect">
            <a:avLst/>
          </a:prstGeom>
          <a:noFill/>
        </p:spPr>
        <p:txBody>
          <a:bodyPr wrap="square" rtlCol="0">
            <a:spAutoFit/>
          </a:bodyPr>
          <a:lstStyle/>
          <a:p>
            <a:r>
              <a:rPr lang="de-DE" sz="1400" b="1" dirty="0">
                <a:solidFill>
                  <a:schemeClr val="tx1">
                    <a:lumMod val="75000"/>
                    <a:lumOff val="25000"/>
                  </a:schemeClr>
                </a:solidFill>
              </a:rPr>
              <a:t>Domain-Monitoring – </a:t>
            </a:r>
            <a:r>
              <a:rPr lang="de-DE" sz="1400" b="1" dirty="0" smtClean="0">
                <a:solidFill>
                  <a:schemeClr val="tx1">
                    <a:lumMod val="75000"/>
                    <a:lumOff val="25000"/>
                  </a:schemeClr>
                </a:solidFill>
              </a:rPr>
              <a:t>Leistungen</a:t>
            </a:r>
            <a:r>
              <a:rPr lang="de-DE" sz="1200" dirty="0"/>
              <a:t> </a:t>
            </a:r>
            <a:endParaRPr lang="pt-BR" sz="1200" dirty="0"/>
          </a:p>
          <a:p>
            <a:r>
              <a:rPr lang="de-DE" sz="1200" dirty="0"/>
              <a:t>Leistungs-Beschreibung</a:t>
            </a:r>
            <a:endParaRPr lang="pt-BR" sz="1200" dirty="0"/>
          </a:p>
          <a:p>
            <a:r>
              <a:rPr lang="de-DE" sz="1200" dirty="0"/>
              <a:t>Initiales-Monitoring</a:t>
            </a:r>
            <a:endParaRPr lang="pt-BR" sz="1200" dirty="0"/>
          </a:p>
          <a:p>
            <a:r>
              <a:rPr lang="de-DE" sz="1200" dirty="0"/>
              <a:t>Crawling über 276 TLDs und Report aller bestehenden Domainnamen in folgenden TLDs</a:t>
            </a:r>
            <a:r>
              <a:rPr lang="de-DE" sz="1200" dirty="0" smtClean="0"/>
              <a:t>:</a:t>
            </a:r>
          </a:p>
          <a:p>
            <a:endParaRPr lang="pt-BR" sz="1200" dirty="0"/>
          </a:p>
          <a:p>
            <a:r>
              <a:rPr lang="en-US" sz="1400" b="1" dirty="0"/>
              <a:t>ac, ad, ae, </a:t>
            </a:r>
            <a:r>
              <a:rPr lang="en-US" sz="1400" b="1" dirty="0" err="1"/>
              <a:t>af</a:t>
            </a:r>
            <a:r>
              <a:rPr lang="en-US" sz="1400" b="1" dirty="0"/>
              <a:t>, ag, </a:t>
            </a:r>
            <a:r>
              <a:rPr lang="en-US" sz="1400" b="1" dirty="0" err="1"/>
              <a:t>ai</a:t>
            </a:r>
            <a:r>
              <a:rPr lang="en-US" sz="1400" b="1" dirty="0"/>
              <a:t>, al, am, an, </a:t>
            </a:r>
            <a:r>
              <a:rPr lang="en-US" sz="1400" b="1" dirty="0" err="1"/>
              <a:t>ao</a:t>
            </a:r>
            <a:r>
              <a:rPr lang="en-US" sz="1400" b="1" dirty="0"/>
              <a:t>, </a:t>
            </a:r>
            <a:r>
              <a:rPr lang="en-US" sz="1400" b="1" dirty="0" err="1"/>
              <a:t>aq</a:t>
            </a:r>
            <a:r>
              <a:rPr lang="en-US" sz="1400" b="1" dirty="0"/>
              <a:t>, </a:t>
            </a:r>
            <a:r>
              <a:rPr lang="en-US" sz="1400" b="1" dirty="0" err="1"/>
              <a:t>ar</a:t>
            </a:r>
            <a:r>
              <a:rPr lang="en-US" sz="1400" b="1" dirty="0"/>
              <a:t>, as, </a:t>
            </a:r>
            <a:r>
              <a:rPr lang="en-US" sz="1400" b="1" dirty="0" err="1"/>
              <a:t>asia</a:t>
            </a:r>
            <a:r>
              <a:rPr lang="en-US" sz="1400" b="1" dirty="0"/>
              <a:t>, at, au, aw, ax, </a:t>
            </a:r>
            <a:r>
              <a:rPr lang="en-US" sz="1400" b="1" dirty="0" err="1"/>
              <a:t>az</a:t>
            </a:r>
            <a:r>
              <a:rPr lang="en-US" sz="1400" b="1" dirty="0"/>
              <a:t>, </a:t>
            </a:r>
            <a:r>
              <a:rPr lang="en-US" sz="1400" b="1" dirty="0" err="1"/>
              <a:t>ba</a:t>
            </a:r>
            <a:r>
              <a:rPr lang="en-US" sz="1400" b="1" dirty="0"/>
              <a:t>, bb, </a:t>
            </a:r>
            <a:r>
              <a:rPr lang="en-US" sz="1400" b="1" dirty="0" err="1"/>
              <a:t>bd</a:t>
            </a:r>
            <a:r>
              <a:rPr lang="en-US" sz="1400" b="1" dirty="0"/>
              <a:t>, be, </a:t>
            </a:r>
            <a:r>
              <a:rPr lang="en-US" sz="1400" b="1" dirty="0" smtClean="0"/>
              <a:t>bf,</a:t>
            </a:r>
            <a:endParaRPr lang="pt-BR" sz="1400" dirty="0" smtClean="0"/>
          </a:p>
          <a:p>
            <a:r>
              <a:rPr lang="en-US" sz="1400" b="1" dirty="0" err="1" smtClean="0"/>
              <a:t>bg</a:t>
            </a:r>
            <a:r>
              <a:rPr lang="en-US" sz="1400" b="1" dirty="0" smtClean="0"/>
              <a:t>, </a:t>
            </a:r>
            <a:r>
              <a:rPr lang="en-US" sz="1400" b="1" dirty="0" err="1" smtClean="0"/>
              <a:t>bh</a:t>
            </a:r>
            <a:r>
              <a:rPr lang="en-US" sz="1400" b="1" dirty="0" smtClean="0"/>
              <a:t>, bi, biz, </a:t>
            </a:r>
            <a:r>
              <a:rPr lang="en-US" sz="1400" b="1" dirty="0" err="1" smtClean="0"/>
              <a:t>bj</a:t>
            </a:r>
            <a:r>
              <a:rPr lang="en-US" sz="1400" b="1" dirty="0" smtClean="0"/>
              <a:t>, </a:t>
            </a:r>
            <a:r>
              <a:rPr lang="en-US" sz="1400" b="1" dirty="0" err="1" smtClean="0"/>
              <a:t>bm</a:t>
            </a:r>
            <a:r>
              <a:rPr lang="en-US" sz="1400" b="1" dirty="0" smtClean="0"/>
              <a:t>, </a:t>
            </a:r>
            <a:r>
              <a:rPr lang="en-US" sz="1400" b="1" dirty="0" err="1" smtClean="0"/>
              <a:t>bn</a:t>
            </a:r>
            <a:r>
              <a:rPr lang="en-US" sz="1400" b="1" dirty="0" smtClean="0"/>
              <a:t>, </a:t>
            </a:r>
            <a:r>
              <a:rPr lang="en-US" sz="1400" b="1" dirty="0" err="1" smtClean="0"/>
              <a:t>br</a:t>
            </a:r>
            <a:r>
              <a:rPr lang="en-US" sz="1400" b="1" dirty="0" smtClean="0"/>
              <a:t>, </a:t>
            </a:r>
            <a:r>
              <a:rPr lang="en-US" sz="1400" b="1" dirty="0" err="1" smtClean="0"/>
              <a:t>bs</a:t>
            </a:r>
            <a:r>
              <a:rPr lang="en-US" sz="1400" b="1" dirty="0" smtClean="0"/>
              <a:t>, ca, cc, </a:t>
            </a:r>
            <a:r>
              <a:rPr lang="en-US" sz="1400" b="1" dirty="0" err="1" smtClean="0"/>
              <a:t>ch</a:t>
            </a:r>
            <a:r>
              <a:rPr lang="en-US" sz="1400" b="1" dirty="0" smtClean="0"/>
              <a:t>, ci, cm, </a:t>
            </a:r>
            <a:r>
              <a:rPr lang="en-US" sz="1400" b="1" dirty="0" err="1" smtClean="0"/>
              <a:t>cn</a:t>
            </a:r>
            <a:r>
              <a:rPr lang="en-US" sz="1400" b="1" dirty="0" smtClean="0"/>
              <a:t>, co.at, co.id, co.ke, co.uk, com,</a:t>
            </a:r>
            <a:endParaRPr lang="pt-BR" sz="1400" dirty="0" smtClean="0"/>
          </a:p>
          <a:p>
            <a:r>
              <a:rPr lang="en-US" sz="1400" b="1" dirty="0" smtClean="0"/>
              <a:t>com.ag, com.ai, com.ar, com.bb, com.br, com.cy, com.ec, com.gy, com.hr, com.jo,</a:t>
            </a:r>
            <a:endParaRPr lang="pt-BR" sz="1400" dirty="0" smtClean="0"/>
          </a:p>
          <a:p>
            <a:r>
              <a:rPr lang="en-US" sz="1400" b="1" dirty="0" smtClean="0"/>
              <a:t>com.kg, com.lc, com.mt, com.nf, com.ni, com.pe, com.ps, com.py, com.sa, </a:t>
            </a:r>
            <a:r>
              <a:rPr lang="en-US" sz="1400" b="1" dirty="0" err="1" smtClean="0"/>
              <a:t>cr</a:t>
            </a:r>
            <a:r>
              <a:rPr lang="en-US" sz="1400" b="1" dirty="0" smtClean="0"/>
              <a:t>, cu, cv, </a:t>
            </a:r>
            <a:r>
              <a:rPr lang="en-US" sz="1400" b="1" dirty="0" err="1" smtClean="0"/>
              <a:t>cz</a:t>
            </a:r>
            <a:r>
              <a:rPr lang="en-US" sz="1400" b="1" dirty="0" smtClean="0"/>
              <a:t>,</a:t>
            </a:r>
            <a:endParaRPr lang="pt-BR" sz="1400" dirty="0" smtClean="0"/>
          </a:p>
          <a:p>
            <a:r>
              <a:rPr lang="da-DK" sz="1400" b="1" dirty="0" smtClean="0"/>
              <a:t>de, dk, dm, do, dz, ec, edu, ee, eg, er, es, et, eu, fi, fj, fk, fm, fo, fr, g, ga, gb, gd, ge, gf,</a:t>
            </a:r>
            <a:endParaRPr lang="pt-BR" sz="1400" dirty="0" smtClean="0"/>
          </a:p>
          <a:p>
            <a:r>
              <a:rPr lang="da-DK" sz="1400" b="1" dirty="0" smtClean="0"/>
              <a:t>gg, gi, gl, gm, gn, gp, gq, gr, gs, gt, gu, gw, gy, h, hk, hm, hn, hr, ht, hu, id, ie, il, im, in,</a:t>
            </a:r>
            <a:endParaRPr lang="pt-BR" sz="1400" dirty="0" smtClean="0"/>
          </a:p>
          <a:p>
            <a:r>
              <a:rPr lang="da-DK" sz="1400" b="1" dirty="0" smtClean="0"/>
              <a:t>info</a:t>
            </a:r>
            <a:r>
              <a:rPr lang="da-DK" sz="1400" b="1" dirty="0"/>
              <a:t>, io, iq, ir, is, it, je, jm, jo, jp, ke, kg, kh, ki, km, kn, kp, kr, kw, ky, kz, la, lb, lc, li, lk, lr, </a:t>
            </a:r>
            <a:r>
              <a:rPr lang="da-DK" sz="1400" b="1" dirty="0" smtClean="0"/>
              <a:t>ls,</a:t>
            </a:r>
            <a:endParaRPr lang="pt-BR" sz="1400" dirty="0" smtClean="0"/>
          </a:p>
          <a:p>
            <a:r>
              <a:rPr lang="da-DK" sz="1400" b="1" dirty="0" smtClean="0"/>
              <a:t>lt, lu, lv, ly, ma, mc, md, me, mg, mh, mk, ml, mm, mn, mo, mp, mq, mr, ms, mt, mu, mv,</a:t>
            </a:r>
            <a:endParaRPr lang="pt-BR" sz="1400" dirty="0" smtClean="0"/>
          </a:p>
          <a:p>
            <a:r>
              <a:rPr lang="da-DK" sz="1400" b="1" dirty="0" smtClean="0"/>
              <a:t>mw, mx, my, mz, na, nc, ne, net, net.ag, net.ar, net.sa, nf, ng, ni, nl, no, np, nr, nu, nz,</a:t>
            </a:r>
            <a:endParaRPr lang="pt-BR" sz="1400" dirty="0" smtClean="0"/>
          </a:p>
          <a:p>
            <a:r>
              <a:rPr lang="da-DK" sz="1400" b="1" dirty="0" smtClean="0"/>
              <a:t>off.ai</a:t>
            </a:r>
            <a:r>
              <a:rPr lang="da-DK" sz="1400" b="1" dirty="0"/>
              <a:t>, om, or.at, or.ke, org, org.ag, org.ar, org.cy, org.mt, org.ni, org.pe, org.py, org.sa, pa,</a:t>
            </a:r>
            <a:endParaRPr lang="pt-BR" sz="1400" dirty="0"/>
          </a:p>
          <a:p>
            <a:r>
              <a:rPr lang="da-DK" sz="1400" b="1" dirty="0"/>
              <a:t>pe, pf, pg, ph, pk, pl, pm, pn, pr, ps, pt, pw, py, qa, re, ro, rs, ru, rw, sa, sb, sc, sd, se, sg,</a:t>
            </a:r>
            <a:endParaRPr lang="pt-BR" sz="1400" dirty="0"/>
          </a:p>
          <a:p>
            <a:r>
              <a:rPr lang="en-US" sz="1400" b="1" dirty="0" err="1"/>
              <a:t>sh</a:t>
            </a:r>
            <a:r>
              <a:rPr lang="en-US" sz="1400" b="1" dirty="0"/>
              <a:t>, </a:t>
            </a:r>
            <a:r>
              <a:rPr lang="en-US" sz="1400" b="1" dirty="0" err="1"/>
              <a:t>si</a:t>
            </a:r>
            <a:r>
              <a:rPr lang="en-US" sz="1400" b="1" dirty="0"/>
              <a:t>, </a:t>
            </a:r>
            <a:r>
              <a:rPr lang="en-US" sz="1400" b="1" dirty="0" err="1"/>
              <a:t>sj</a:t>
            </a:r>
            <a:r>
              <a:rPr lang="en-US" sz="1400" b="1" dirty="0"/>
              <a:t>, </a:t>
            </a:r>
            <a:r>
              <a:rPr lang="en-US" sz="1400" b="1" dirty="0" err="1"/>
              <a:t>sk</a:t>
            </a:r>
            <a:r>
              <a:rPr lang="en-US" sz="1400" b="1" dirty="0"/>
              <a:t>, </a:t>
            </a:r>
            <a:r>
              <a:rPr lang="en-US" sz="1400" b="1" dirty="0" err="1"/>
              <a:t>sl</a:t>
            </a:r>
            <a:r>
              <a:rPr lang="en-US" sz="1400" b="1" dirty="0"/>
              <a:t>, </a:t>
            </a:r>
            <a:r>
              <a:rPr lang="en-US" sz="1400" b="1" dirty="0" err="1"/>
              <a:t>sm</a:t>
            </a:r>
            <a:r>
              <a:rPr lang="en-US" sz="1400" b="1" dirty="0"/>
              <a:t>, </a:t>
            </a:r>
            <a:r>
              <a:rPr lang="en-US" sz="1400" b="1" dirty="0" err="1"/>
              <a:t>sn</a:t>
            </a:r>
            <a:r>
              <a:rPr lang="en-US" sz="1400" b="1" dirty="0"/>
              <a:t>, so, </a:t>
            </a:r>
            <a:r>
              <a:rPr lang="en-US" sz="1400" b="1" dirty="0" err="1"/>
              <a:t>sr</a:t>
            </a:r>
            <a:r>
              <a:rPr lang="en-US" sz="1400" b="1" dirty="0"/>
              <a:t>, </a:t>
            </a:r>
            <a:r>
              <a:rPr lang="en-US" sz="1400" b="1" dirty="0" err="1"/>
              <a:t>st</a:t>
            </a:r>
            <a:r>
              <a:rPr lang="en-US" sz="1400" b="1" dirty="0"/>
              <a:t>, </a:t>
            </a:r>
            <a:r>
              <a:rPr lang="en-US" sz="1400" b="1" dirty="0" err="1"/>
              <a:t>su</a:t>
            </a:r>
            <a:r>
              <a:rPr lang="en-US" sz="1400" b="1" dirty="0"/>
              <a:t>, </a:t>
            </a:r>
            <a:r>
              <a:rPr lang="en-US" sz="1400" b="1" dirty="0" err="1"/>
              <a:t>sv</a:t>
            </a:r>
            <a:r>
              <a:rPr lang="en-US" sz="1400" b="1" dirty="0"/>
              <a:t>, </a:t>
            </a:r>
            <a:r>
              <a:rPr lang="en-US" sz="1400" b="1" dirty="0" err="1"/>
              <a:t>sy</a:t>
            </a:r>
            <a:r>
              <a:rPr lang="en-US" sz="1400" b="1" dirty="0"/>
              <a:t>, </a:t>
            </a:r>
            <a:r>
              <a:rPr lang="en-US" sz="1400" b="1" dirty="0" err="1"/>
              <a:t>sz</a:t>
            </a:r>
            <a:r>
              <a:rPr lang="en-US" sz="1400" b="1" dirty="0"/>
              <a:t>, </a:t>
            </a:r>
            <a:r>
              <a:rPr lang="en-US" sz="1400" b="1" dirty="0" err="1"/>
              <a:t>tc</a:t>
            </a:r>
            <a:r>
              <a:rPr lang="en-US" sz="1400" b="1" dirty="0"/>
              <a:t>, </a:t>
            </a:r>
            <a:r>
              <a:rPr lang="en-US" sz="1400" b="1" dirty="0" err="1"/>
              <a:t>tf</a:t>
            </a:r>
            <a:r>
              <a:rPr lang="en-US" sz="1400" b="1" dirty="0"/>
              <a:t>, </a:t>
            </a:r>
            <a:r>
              <a:rPr lang="en-US" sz="1400" b="1" dirty="0" err="1"/>
              <a:t>tg</a:t>
            </a:r>
            <a:r>
              <a:rPr lang="en-US" sz="1400" b="1" dirty="0"/>
              <a:t>, </a:t>
            </a:r>
            <a:r>
              <a:rPr lang="en-US" sz="1400" b="1" dirty="0" err="1"/>
              <a:t>th</a:t>
            </a:r>
            <a:r>
              <a:rPr lang="en-US" sz="1400" b="1" dirty="0"/>
              <a:t>, </a:t>
            </a:r>
            <a:r>
              <a:rPr lang="en-US" sz="1400" b="1" dirty="0" err="1"/>
              <a:t>tj</a:t>
            </a:r>
            <a:r>
              <a:rPr lang="en-US" sz="1400" b="1" dirty="0"/>
              <a:t>, </a:t>
            </a:r>
            <a:r>
              <a:rPr lang="en-US" sz="1400" b="1" dirty="0" err="1"/>
              <a:t>tk</a:t>
            </a:r>
            <a:r>
              <a:rPr lang="en-US" sz="1400" b="1" dirty="0"/>
              <a:t>, </a:t>
            </a:r>
            <a:r>
              <a:rPr lang="en-US" sz="1400" b="1" dirty="0" err="1"/>
              <a:t>tl</a:t>
            </a:r>
            <a:r>
              <a:rPr lang="en-US" sz="1400" b="1" dirty="0"/>
              <a:t>, tm, </a:t>
            </a:r>
            <a:r>
              <a:rPr lang="en-US" sz="1400" b="1" dirty="0" err="1"/>
              <a:t>tn</a:t>
            </a:r>
            <a:r>
              <a:rPr lang="en-US" sz="1400" b="1" dirty="0"/>
              <a:t>, to, </a:t>
            </a:r>
            <a:r>
              <a:rPr lang="en-US" sz="1400" b="1" dirty="0" err="1"/>
              <a:t>tp</a:t>
            </a:r>
            <a:r>
              <a:rPr lang="en-US" sz="1400" b="1" dirty="0"/>
              <a:t>, </a:t>
            </a:r>
            <a:r>
              <a:rPr lang="en-US" sz="1400" b="1" dirty="0" err="1"/>
              <a:t>tr</a:t>
            </a:r>
            <a:r>
              <a:rPr lang="en-US" sz="1400" b="1" dirty="0"/>
              <a:t>, </a:t>
            </a:r>
            <a:r>
              <a:rPr lang="en-US" sz="1400" b="1" dirty="0" err="1"/>
              <a:t>tt</a:t>
            </a:r>
            <a:r>
              <a:rPr lang="en-US" sz="1400" b="1" dirty="0"/>
              <a:t>, </a:t>
            </a:r>
            <a:r>
              <a:rPr lang="en-US" sz="1400" b="1" dirty="0" err="1"/>
              <a:t>tv</a:t>
            </a:r>
            <a:r>
              <a:rPr lang="en-US" sz="1400" b="1" dirty="0"/>
              <a:t>,</a:t>
            </a:r>
            <a:endParaRPr lang="pt-BR" sz="1400" dirty="0"/>
          </a:p>
          <a:p>
            <a:r>
              <a:rPr lang="en-US" sz="1400" b="1" dirty="0" err="1"/>
              <a:t>tw</a:t>
            </a:r>
            <a:r>
              <a:rPr lang="en-US" sz="1400" b="1" dirty="0"/>
              <a:t>, </a:t>
            </a:r>
            <a:r>
              <a:rPr lang="en-US" sz="1400" b="1" dirty="0" err="1"/>
              <a:t>tz</a:t>
            </a:r>
            <a:r>
              <a:rPr lang="en-US" sz="1400" b="1" dirty="0"/>
              <a:t>, </a:t>
            </a:r>
            <a:r>
              <a:rPr lang="en-US" sz="1400" b="1" dirty="0" err="1"/>
              <a:t>ua</a:t>
            </a:r>
            <a:r>
              <a:rPr lang="en-US" sz="1400" b="1" dirty="0"/>
              <a:t>, </a:t>
            </a:r>
            <a:r>
              <a:rPr lang="en-US" sz="1400" b="1" dirty="0" err="1"/>
              <a:t>ug</a:t>
            </a:r>
            <a:r>
              <a:rPr lang="en-US" sz="1400" b="1" dirty="0"/>
              <a:t>, </a:t>
            </a:r>
            <a:r>
              <a:rPr lang="en-US" sz="1400" b="1" dirty="0" err="1"/>
              <a:t>uk</a:t>
            </a:r>
            <a:r>
              <a:rPr lang="en-US" sz="1400" b="1" dirty="0"/>
              <a:t>, us, </a:t>
            </a:r>
            <a:r>
              <a:rPr lang="en-US" sz="1400" b="1" dirty="0" err="1"/>
              <a:t>uy</a:t>
            </a:r>
            <a:r>
              <a:rPr lang="en-US" sz="1400" b="1" dirty="0"/>
              <a:t>, </a:t>
            </a:r>
            <a:r>
              <a:rPr lang="en-US" sz="1400" b="1" dirty="0" err="1"/>
              <a:t>uz</a:t>
            </a:r>
            <a:r>
              <a:rPr lang="en-US" sz="1400" b="1" dirty="0"/>
              <a:t>, </a:t>
            </a:r>
            <a:r>
              <a:rPr lang="en-US" sz="1400" b="1" dirty="0" err="1"/>
              <a:t>va</a:t>
            </a:r>
            <a:r>
              <a:rPr lang="en-US" sz="1400" b="1" dirty="0"/>
              <a:t>, </a:t>
            </a:r>
            <a:r>
              <a:rPr lang="en-US" sz="1400" b="1" dirty="0" err="1"/>
              <a:t>vc</a:t>
            </a:r>
            <a:r>
              <a:rPr lang="en-US" sz="1400" b="1" dirty="0"/>
              <a:t>, </a:t>
            </a:r>
            <a:r>
              <a:rPr lang="en-US" sz="1400" b="1" dirty="0" err="1"/>
              <a:t>ve</a:t>
            </a:r>
            <a:r>
              <a:rPr lang="en-US" sz="1400" b="1" dirty="0"/>
              <a:t>, vg, vi, </a:t>
            </a:r>
            <a:r>
              <a:rPr lang="en-US" sz="1400" b="1" dirty="0" err="1"/>
              <a:t>vn</a:t>
            </a:r>
            <a:r>
              <a:rPr lang="en-US" sz="1400" b="1" dirty="0"/>
              <a:t>, vu, </a:t>
            </a:r>
            <a:r>
              <a:rPr lang="en-US" sz="1400" b="1" dirty="0" err="1"/>
              <a:t>wf</a:t>
            </a:r>
            <a:r>
              <a:rPr lang="en-US" sz="1400" b="1" dirty="0"/>
              <a:t>, </a:t>
            </a:r>
            <a:r>
              <a:rPr lang="en-US" sz="1400" b="1" dirty="0" err="1"/>
              <a:t>ws</a:t>
            </a:r>
            <a:r>
              <a:rPr lang="en-US" sz="1400" b="1" dirty="0"/>
              <a:t>, ye, </a:t>
            </a:r>
            <a:r>
              <a:rPr lang="en-US" sz="1400" b="1" dirty="0" err="1"/>
              <a:t>yt</a:t>
            </a:r>
            <a:r>
              <a:rPr lang="en-US" sz="1400" b="1" dirty="0"/>
              <a:t>, </a:t>
            </a:r>
            <a:r>
              <a:rPr lang="en-US" sz="1400" b="1" dirty="0" err="1"/>
              <a:t>za</a:t>
            </a:r>
            <a:r>
              <a:rPr lang="en-US" sz="1400" b="1" dirty="0"/>
              <a:t>, </a:t>
            </a:r>
            <a:r>
              <a:rPr lang="en-US" sz="1400" b="1" dirty="0" err="1"/>
              <a:t>zm</a:t>
            </a:r>
            <a:r>
              <a:rPr lang="en-US" sz="1400" b="1" dirty="0"/>
              <a:t>, </a:t>
            </a:r>
            <a:r>
              <a:rPr lang="en-US" sz="1400" b="1" dirty="0" err="1"/>
              <a:t>zw</a:t>
            </a:r>
            <a:endParaRPr lang="pt-BR" sz="1400" dirty="0"/>
          </a:p>
          <a:p>
            <a:r>
              <a:rPr lang="de-DE" sz="1200" b="1" dirty="0">
                <a:solidFill>
                  <a:schemeClr val="tx1">
                    <a:lumMod val="75000"/>
                    <a:lumOff val="25000"/>
                  </a:schemeClr>
                </a:solidFill>
              </a:rPr>
              <a:t> </a:t>
            </a:r>
            <a:endParaRPr lang="pt-BR" sz="1200" dirty="0">
              <a:solidFill>
                <a:schemeClr val="tx1">
                  <a:lumMod val="75000"/>
                  <a:lumOff val="25000"/>
                </a:schemeClr>
              </a:solidFill>
            </a:endParaRPr>
          </a:p>
          <a:p>
            <a:r>
              <a:rPr lang="de-DE" sz="1400" b="1" dirty="0" smtClean="0">
                <a:solidFill>
                  <a:schemeClr val="tx1">
                    <a:lumMod val="75000"/>
                    <a:lumOff val="25000"/>
                  </a:schemeClr>
                </a:solidFill>
              </a:rPr>
              <a:t>Reporting</a:t>
            </a:r>
            <a:endParaRPr lang="pt-BR" sz="1400" dirty="0">
              <a:solidFill>
                <a:schemeClr val="tx1">
                  <a:lumMod val="75000"/>
                  <a:lumOff val="25000"/>
                </a:schemeClr>
              </a:solidFill>
            </a:endParaRPr>
          </a:p>
          <a:p>
            <a:pPr marL="171450" lvl="0" indent="-171450">
              <a:buFont typeface="Arial" panose="020B0604020202020204" pitchFamily="34" charset="0"/>
              <a:buChar char="•"/>
            </a:pPr>
            <a:r>
              <a:rPr lang="de-DE" sz="1200" dirty="0"/>
              <a:t>Report-Generierung mit Screenshot und wenn möglich mit WOIS-Daten</a:t>
            </a:r>
            <a:endParaRPr lang="pt-BR" sz="1200" dirty="0"/>
          </a:p>
          <a:p>
            <a:pPr marL="171450" lvl="0" indent="-171450">
              <a:buFont typeface="Arial" panose="020B0604020202020204" pitchFamily="34" charset="0"/>
              <a:buChar char="•"/>
            </a:pPr>
            <a:r>
              <a:rPr lang="de-DE" sz="1200" dirty="0"/>
              <a:t>Zusendung des Reports via E-Mail und/oder postalisch</a:t>
            </a:r>
            <a:endParaRPr lang="pt-BR" sz="1200" dirty="0"/>
          </a:p>
          <a:p>
            <a:pPr marL="171450" lvl="0" indent="-171450">
              <a:buFont typeface="Arial" panose="020B0604020202020204" pitchFamily="34" charset="0"/>
              <a:buChar char="•"/>
            </a:pPr>
            <a:r>
              <a:rPr lang="de-DE" sz="1200" dirty="0"/>
              <a:t>Möglichkeit einzelne Ergebnisse via E-Mail an Dritte zu senden</a:t>
            </a:r>
            <a:endParaRPr lang="pt-BR" sz="1200" dirty="0"/>
          </a:p>
          <a:p>
            <a:pPr marL="171450" lvl="0" indent="-171450">
              <a:buFont typeface="Arial" panose="020B0604020202020204" pitchFamily="34" charset="0"/>
              <a:buChar char="•"/>
            </a:pPr>
            <a:r>
              <a:rPr lang="de-DE" sz="1200" dirty="0"/>
              <a:t>Risikomanagement, Report-Bearbeitung</a:t>
            </a:r>
            <a:endParaRPr lang="pt-BR" sz="1200" dirty="0"/>
          </a:p>
          <a:p>
            <a:pPr marL="171450" lvl="0" indent="-171450">
              <a:buFont typeface="Arial" panose="020B0604020202020204" pitchFamily="34" charset="0"/>
              <a:buChar char="•"/>
            </a:pPr>
            <a:r>
              <a:rPr lang="de-DE" sz="1200" dirty="0"/>
              <a:t>Es wird eine Möglichkeit zur Verfügung gestellt, die Ergebnisse online nach Gefährdungspotential einzustufen. Uninteressante Ergebnisse können gelöscht werden und für weitere Crawlings ausgeschlossen werden.</a:t>
            </a:r>
            <a:endParaRPr lang="pt-BR" sz="1200" dirty="0"/>
          </a:p>
          <a:p>
            <a:pPr marL="171450" lvl="0" indent="-171450">
              <a:buFont typeface="Arial" panose="020B0604020202020204" pitchFamily="34" charset="0"/>
              <a:buChar char="•"/>
            </a:pPr>
            <a:r>
              <a:rPr lang="de-DE" sz="1200" dirty="0"/>
              <a:t>Risikoeinstufung: Rundomain wird den Report analysieren und eine Risikoeinstufung der gefunden Ergebnisse nach Ihren Vorgaben durchführen.</a:t>
            </a:r>
            <a:endParaRPr lang="pt-BR" sz="1200" dirty="0"/>
          </a:p>
          <a:p>
            <a:pPr marL="171450" lvl="0" indent="-171450">
              <a:buFont typeface="Arial" panose="020B0604020202020204" pitchFamily="34" charset="0"/>
              <a:buChar char="•"/>
            </a:pPr>
            <a:r>
              <a:rPr lang="de-DE" sz="1200" dirty="0"/>
              <a:t>Weitere Monitorings für den gleichen String werden gemäß dem initialen Monitoring durchgeführt.</a:t>
            </a:r>
            <a:endParaRPr lang="pt-BR" sz="1200" dirty="0"/>
          </a:p>
          <a:p>
            <a:pPr marL="171450" lvl="0" indent="-171450">
              <a:buFont typeface="Arial" panose="020B0604020202020204" pitchFamily="34" charset="0"/>
              <a:buChar char="•"/>
            </a:pPr>
            <a:r>
              <a:rPr lang="de-DE" sz="1200" dirty="0"/>
              <a:t>Das Crawling wird ebenfalls über alle 276 TLDs gehen.</a:t>
            </a:r>
            <a:endParaRPr lang="pt-BR" sz="1200" dirty="0"/>
          </a:p>
          <a:p>
            <a:pPr marL="171450" lvl="0" indent="-171450">
              <a:buFont typeface="Arial" panose="020B0604020202020204" pitchFamily="34" charset="0"/>
              <a:buChar char="•"/>
            </a:pPr>
            <a:r>
              <a:rPr lang="de-DE" sz="1200" dirty="0"/>
              <a:t>Neu gefundene Ergebnisse werden zu dem vorhandenen Report hinzugefügt. Die Erstellung eines Reports nur für neue Ergebnisse ist ebenfalls möglich</a:t>
            </a:r>
            <a:endParaRPr lang="pt-BR" sz="1200" dirty="0"/>
          </a:p>
          <a:p>
            <a:r>
              <a:rPr lang="de-DE" sz="1200" dirty="0"/>
              <a:t> </a:t>
            </a:r>
            <a:endParaRPr lang="pt-BR" sz="1200" dirty="0"/>
          </a:p>
          <a:p>
            <a:r>
              <a:rPr lang="de-DE" sz="1200" dirty="0"/>
              <a:t>Kontaktiren Sie uns gerne für weitere Information oder um ein persönlichen Termin zu </a:t>
            </a:r>
            <a:r>
              <a:rPr lang="de-DE" sz="1200" dirty="0" smtClean="0"/>
              <a:t>vereinbaren. </a:t>
            </a:r>
            <a:endParaRPr lang="pt-BR" sz="1200" dirty="0"/>
          </a:p>
        </p:txBody>
      </p:sp>
    </p:spTree>
    <p:extLst>
      <p:ext uri="{BB962C8B-B14F-4D97-AF65-F5344CB8AC3E}">
        <p14:creationId xmlns:p14="http://schemas.microsoft.com/office/powerpoint/2010/main" val="505855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0" y="1400174"/>
            <a:ext cx="6858000" cy="4401205"/>
          </a:xfrm>
          <a:prstGeom prst="rect">
            <a:avLst/>
          </a:prstGeom>
          <a:noFill/>
        </p:spPr>
        <p:txBody>
          <a:bodyPr wrap="square" rtlCol="0">
            <a:spAutoFit/>
          </a:bodyPr>
          <a:lstStyle/>
          <a:p>
            <a:r>
              <a:rPr lang="de-DE" sz="1400" b="1" u="sng" dirty="0" smtClean="0">
                <a:solidFill>
                  <a:schemeClr val="tx1">
                    <a:lumMod val="75000"/>
                    <a:lumOff val="25000"/>
                  </a:schemeClr>
                </a:solidFill>
              </a:rPr>
              <a:t>Recovery </a:t>
            </a:r>
            <a:endParaRPr lang="pt-BR" sz="1400" dirty="0">
              <a:solidFill>
                <a:schemeClr val="tx1">
                  <a:lumMod val="75000"/>
                  <a:lumOff val="25000"/>
                </a:schemeClr>
              </a:solidFill>
            </a:endParaRPr>
          </a:p>
          <a:p>
            <a:r>
              <a:rPr lang="de-DE" sz="1200" dirty="0"/>
              <a:t>Es gibt zwei Möglichkeiten einen schon registrierten Domainnamen zu bekommen:</a:t>
            </a:r>
            <a:endParaRPr lang="pt-BR" sz="1200" dirty="0"/>
          </a:p>
          <a:p>
            <a:r>
              <a:rPr lang="de-DE" sz="1200" dirty="0"/>
              <a:t> </a:t>
            </a:r>
            <a:endParaRPr lang="pt-BR" sz="1200" dirty="0"/>
          </a:p>
          <a:p>
            <a:r>
              <a:rPr lang="de-DE" sz="1400" b="1" u="sng" dirty="0">
                <a:solidFill>
                  <a:schemeClr val="tx1">
                    <a:lumMod val="75000"/>
                    <a:lumOff val="25000"/>
                  </a:schemeClr>
                </a:solidFill>
              </a:rPr>
              <a:t>RECHTLICHE SCHRITTE:</a:t>
            </a:r>
            <a:endParaRPr lang="pt-BR" sz="1400" dirty="0">
              <a:solidFill>
                <a:schemeClr val="tx1">
                  <a:lumMod val="75000"/>
                  <a:lumOff val="25000"/>
                </a:schemeClr>
              </a:solidFill>
            </a:endParaRPr>
          </a:p>
          <a:p>
            <a:r>
              <a:rPr lang="de-DE" sz="1200" dirty="0"/>
              <a:t>Im Falle von Domainstreitigkeiten im Internet wird oftmals das UDRP-Verfahren (Uniform Domain Name Dispute Resolution Policy) angewandt. Hierbei werden Domainstreitigkeiten in einem außergerichtlichen Verfahren beigelegt. Dieses UDRP-Verfahren wurde geschaffen, um Ansprüche aufgrund von Kennzeichnungsrechten gegenüber unzulässigen Domainregistrierungen (Domaingrabbing, Cybersquatting) international leichter durchzusetzen und damit  eine schnelle Übertragung des Domainnamens auf den Rechteinhaber zu veranlassen.</a:t>
            </a:r>
            <a:endParaRPr lang="pt-BR" sz="1200" dirty="0"/>
          </a:p>
          <a:p>
            <a:r>
              <a:rPr lang="de-DE" sz="1200" dirty="0"/>
              <a:t>Rundomain unterstützt Sie gern bei der Stellung  und Formulierung  für den UDRP-Antrag und begleitet Sie von der Einbringung des Antrages bei einer offiziellen Streitschlichtungsorganisation (z.B. WIPO) bis zur kompletten Abwicklung des Domain-Transfers.</a:t>
            </a:r>
            <a:endParaRPr lang="pt-BR" sz="1200" dirty="0"/>
          </a:p>
          <a:p>
            <a:r>
              <a:rPr lang="de-DE" sz="1200" dirty="0"/>
              <a:t>Gerne vermitteln wir  kompetente Anwälte im jeweiligen Land, falls eine Schlichtung per UDRP nicht möglich ist. Wir arbeiten mit verschiedenen Rechtsanwaltskanzleien aus den Bereichen IT-,  Internet-, Domain und Medienrecht zusammen. </a:t>
            </a:r>
            <a:endParaRPr lang="pt-BR" sz="1200" dirty="0"/>
          </a:p>
          <a:p>
            <a:r>
              <a:rPr lang="de-DE" sz="1200" dirty="0"/>
              <a:t> </a:t>
            </a:r>
            <a:endParaRPr lang="pt-BR" sz="1200" dirty="0"/>
          </a:p>
          <a:p>
            <a:r>
              <a:rPr lang="de-DE" sz="1400" b="1" u="sng" dirty="0">
                <a:solidFill>
                  <a:schemeClr val="tx1">
                    <a:lumMod val="75000"/>
                    <a:lumOff val="25000"/>
                  </a:schemeClr>
                </a:solidFill>
              </a:rPr>
              <a:t>Rückkauf: </a:t>
            </a:r>
            <a:endParaRPr lang="pt-BR" sz="1400" dirty="0">
              <a:solidFill>
                <a:schemeClr val="tx1">
                  <a:lumMod val="75000"/>
                  <a:lumOff val="25000"/>
                </a:schemeClr>
              </a:solidFill>
            </a:endParaRPr>
          </a:p>
          <a:p>
            <a:r>
              <a:rPr lang="de-DE" sz="1200" dirty="0"/>
              <a:t>Es gibt die Möglichkeit der Option zum Rückkauf von Domains, wenn die Hilfe von Rechtsverfahren zu unsicher oder potenziell zu teuer ist. Dies ist jedoch ein sehr heikles Geschäft. Es ist leicht, die Kontrolle über die Verhandlungen zu verlieren, wenn Sie kein erfahrener Domain-Handelsunterhändler sind. Zu den Aufgaben von Rundomain gehört ebenso, dass kein Geld den Besitzer wechselt, bis die Domain gekauft ist, wird das Geld an einer sicheren Schnittstelle verwahrt.</a:t>
            </a:r>
            <a:endParaRPr lang="pt-BR" sz="1200" dirty="0"/>
          </a:p>
        </p:txBody>
      </p:sp>
      <p:sp>
        <p:nvSpPr>
          <p:cNvPr id="3" name="CaixaDeTexto 2"/>
          <p:cNvSpPr txBox="1"/>
          <p:nvPr/>
        </p:nvSpPr>
        <p:spPr>
          <a:xfrm>
            <a:off x="1914525" y="647700"/>
            <a:ext cx="3117969" cy="1015663"/>
          </a:xfrm>
          <a:prstGeom prst="rect">
            <a:avLst/>
          </a:prstGeom>
          <a:noFill/>
        </p:spPr>
        <p:txBody>
          <a:bodyPr wrap="none" rtlCol="0">
            <a:spAutoFit/>
          </a:bodyPr>
          <a:lstStyle/>
          <a:p>
            <a:r>
              <a:rPr lang="de-DE" sz="2400" dirty="0">
                <a:solidFill>
                  <a:schemeClr val="tx1">
                    <a:lumMod val="75000"/>
                    <a:lumOff val="25000"/>
                  </a:schemeClr>
                </a:solidFill>
                <a:latin typeface="Bebas Neue" pitchFamily="34" charset="0"/>
              </a:rPr>
              <a:t>RUNDOMAIN</a:t>
            </a:r>
            <a:r>
              <a:rPr lang="de-DE" sz="2400" dirty="0">
                <a:latin typeface="Bebas Neue" pitchFamily="34" charset="0"/>
              </a:rPr>
              <a:t> </a:t>
            </a:r>
            <a:r>
              <a:rPr lang="de-DE" sz="2400" dirty="0">
                <a:solidFill>
                  <a:schemeClr val="bg1"/>
                </a:solidFill>
                <a:latin typeface="Bebas Neue" pitchFamily="34" charset="0"/>
              </a:rPr>
              <a:t>Domain Recovery </a:t>
            </a:r>
            <a:r>
              <a:rPr lang="de-DE" b="1" dirty="0">
                <a:solidFill>
                  <a:schemeClr val="bg1"/>
                </a:solidFill>
              </a:rPr>
              <a:t/>
            </a:r>
            <a:br>
              <a:rPr lang="de-DE" b="1" dirty="0">
                <a:solidFill>
                  <a:schemeClr val="bg1"/>
                </a:solidFill>
              </a:rPr>
            </a:br>
            <a:r>
              <a:rPr lang="de-DE" b="1" dirty="0">
                <a:solidFill>
                  <a:schemeClr val="bg1"/>
                </a:solidFill>
              </a:rPr>
              <a:t> </a:t>
            </a:r>
            <a:r>
              <a:rPr lang="de-DE" b="1" dirty="0" smtClean="0">
                <a:solidFill>
                  <a:schemeClr val="bg1"/>
                </a:solidFill>
              </a:rPr>
              <a:t>   </a:t>
            </a:r>
            <a:r>
              <a:rPr lang="de-DE" sz="1200" b="1" i="1" dirty="0" smtClean="0">
                <a:solidFill>
                  <a:schemeClr val="bg1"/>
                </a:solidFill>
              </a:rPr>
              <a:t>Online </a:t>
            </a:r>
            <a:r>
              <a:rPr lang="de-DE" sz="1200" b="1" i="1" dirty="0">
                <a:solidFill>
                  <a:schemeClr val="bg1"/>
                </a:solidFill>
              </a:rPr>
              <a:t>Markenschutz leicht gemacht</a:t>
            </a:r>
            <a:endParaRPr lang="pt-BR" sz="1200" dirty="0">
              <a:solidFill>
                <a:schemeClr val="bg1"/>
              </a:solidFill>
            </a:endParaRPr>
          </a:p>
          <a:p>
            <a:endParaRPr lang="pt-BR" dirty="0"/>
          </a:p>
        </p:txBody>
      </p:sp>
      <p:sp>
        <p:nvSpPr>
          <p:cNvPr id="4" name="CaixaDeTexto 3"/>
          <p:cNvSpPr txBox="1"/>
          <p:nvPr/>
        </p:nvSpPr>
        <p:spPr>
          <a:xfrm>
            <a:off x="0" y="5835074"/>
            <a:ext cx="6858000" cy="2923877"/>
          </a:xfrm>
          <a:prstGeom prst="rect">
            <a:avLst/>
          </a:prstGeom>
          <a:noFill/>
        </p:spPr>
        <p:txBody>
          <a:bodyPr wrap="square" rtlCol="0">
            <a:spAutoFit/>
          </a:bodyPr>
          <a:lstStyle/>
          <a:p>
            <a:r>
              <a:rPr lang="de-DE" sz="1200" dirty="0"/>
              <a:t>Rundomain stellt Ihnen eine Bewertung der aktuellen Situation zur Verfügung, damit Sie wissen, welche der beiden Möglichkeiten in Ihrem Interesse ist um eine Domain zurückzuholen.</a:t>
            </a:r>
            <a:endParaRPr lang="pt-BR" sz="1200" dirty="0"/>
          </a:p>
          <a:p>
            <a:r>
              <a:rPr lang="de-DE" sz="1200" dirty="0"/>
              <a:t> </a:t>
            </a:r>
            <a:endParaRPr lang="pt-BR" sz="1200" dirty="0"/>
          </a:p>
          <a:p>
            <a:r>
              <a:rPr lang="de-DE" sz="1400" b="1" dirty="0" smtClean="0">
                <a:solidFill>
                  <a:schemeClr val="tx1">
                    <a:lumMod val="75000"/>
                    <a:lumOff val="25000"/>
                  </a:schemeClr>
                </a:solidFill>
              </a:rPr>
              <a:t>Unser </a:t>
            </a:r>
            <a:r>
              <a:rPr lang="de-DE" sz="1400" b="1" dirty="0">
                <a:solidFill>
                  <a:schemeClr val="tx1">
                    <a:lumMod val="75000"/>
                    <a:lumOff val="25000"/>
                  </a:schemeClr>
                </a:solidFill>
              </a:rPr>
              <a:t>Recovery Service beinhaltet:</a:t>
            </a:r>
            <a:endParaRPr lang="pt-BR" sz="1400" dirty="0">
              <a:solidFill>
                <a:schemeClr val="tx1">
                  <a:lumMod val="75000"/>
                  <a:lumOff val="25000"/>
                </a:schemeClr>
              </a:solidFill>
            </a:endParaRPr>
          </a:p>
          <a:p>
            <a:pPr marL="171450" lvl="0" indent="-171450">
              <a:buFont typeface="Arial" panose="020B0604020202020204" pitchFamily="34" charset="0"/>
              <a:buChar char="•"/>
            </a:pPr>
            <a:r>
              <a:rPr lang="de-DE" sz="1200" dirty="0"/>
              <a:t>Eine vollständige Analyse der Domain</a:t>
            </a:r>
            <a:endParaRPr lang="pt-BR" sz="1200" dirty="0"/>
          </a:p>
          <a:p>
            <a:pPr marL="171450" lvl="0" indent="-171450">
              <a:buFont typeface="Arial" panose="020B0604020202020204" pitchFamily="34" charset="0"/>
              <a:buChar char="•"/>
            </a:pPr>
            <a:r>
              <a:rPr lang="de-DE" sz="1200" dirty="0"/>
              <a:t>Google Ranking Statistiken</a:t>
            </a:r>
            <a:endParaRPr lang="pt-BR" sz="1200" dirty="0"/>
          </a:p>
          <a:p>
            <a:pPr marL="171450" lvl="0" indent="-171450">
              <a:buFont typeface="Arial" panose="020B0604020202020204" pitchFamily="34" charset="0"/>
              <a:buChar char="•"/>
            </a:pPr>
            <a:r>
              <a:rPr lang="de-DE" sz="1200" dirty="0"/>
              <a:t>Domain Verkehrs Bewertung</a:t>
            </a:r>
            <a:endParaRPr lang="pt-BR" sz="1200" dirty="0"/>
          </a:p>
          <a:p>
            <a:pPr marL="171450" lvl="0" indent="-171450">
              <a:buFont typeface="Arial" panose="020B0604020202020204" pitchFamily="34" charset="0"/>
              <a:buChar char="•"/>
            </a:pPr>
            <a:r>
              <a:rPr lang="de-DE" sz="1200" dirty="0"/>
              <a:t>Dispute Forschung (WIPO / UDRP)</a:t>
            </a:r>
            <a:endParaRPr lang="pt-BR" sz="1200" dirty="0"/>
          </a:p>
          <a:p>
            <a:pPr marL="171450" lvl="0" indent="-171450">
              <a:buFont typeface="Arial" panose="020B0604020202020204" pitchFamily="34" charset="0"/>
              <a:buChar char="•"/>
            </a:pPr>
            <a:r>
              <a:rPr lang="de-DE" sz="1200" dirty="0"/>
              <a:t>Eigentümer Profil</a:t>
            </a:r>
            <a:endParaRPr lang="pt-BR" sz="1200" dirty="0"/>
          </a:p>
          <a:p>
            <a:pPr marL="171450" lvl="0" indent="-171450">
              <a:buFont typeface="Arial" panose="020B0604020202020204" pitchFamily="34" charset="0"/>
              <a:buChar char="•"/>
            </a:pPr>
            <a:r>
              <a:rPr lang="de-DE" sz="1200" dirty="0"/>
              <a:t>Geschätzter Wert der Marke</a:t>
            </a:r>
            <a:endParaRPr lang="pt-BR" sz="1200" dirty="0"/>
          </a:p>
          <a:p>
            <a:r>
              <a:rPr lang="de-DE" sz="1200" b="1" dirty="0"/>
              <a:t> </a:t>
            </a:r>
            <a:endParaRPr lang="pt-BR" sz="1200" dirty="0"/>
          </a:p>
          <a:p>
            <a:r>
              <a:rPr lang="de-DE" sz="1400" b="1" dirty="0">
                <a:solidFill>
                  <a:schemeClr val="tx1">
                    <a:lumMod val="75000"/>
                    <a:lumOff val="25000"/>
                  </a:schemeClr>
                </a:solidFill>
              </a:rPr>
              <a:t>Brokerage Hilfe - beinhaltet:</a:t>
            </a:r>
            <a:endParaRPr lang="pt-BR" sz="1400" dirty="0">
              <a:solidFill>
                <a:schemeClr val="tx1">
                  <a:lumMod val="75000"/>
                  <a:lumOff val="25000"/>
                </a:schemeClr>
              </a:solidFill>
            </a:endParaRPr>
          </a:p>
          <a:p>
            <a:pPr marL="171450" lvl="0" indent="-171450">
              <a:buFont typeface="Arial" panose="020B0604020202020204" pitchFamily="34" charset="0"/>
              <a:buChar char="•"/>
            </a:pPr>
            <a:r>
              <a:rPr lang="de-DE" sz="1200" dirty="0"/>
              <a:t>Verhandlungen</a:t>
            </a:r>
            <a:endParaRPr lang="pt-BR" sz="1200" dirty="0"/>
          </a:p>
          <a:p>
            <a:pPr marL="171450" lvl="0" indent="-171450">
              <a:buFont typeface="Arial" panose="020B0604020202020204" pitchFamily="34" charset="0"/>
              <a:buChar char="•"/>
            </a:pPr>
            <a:r>
              <a:rPr lang="en-US" sz="1200" dirty="0" err="1"/>
              <a:t>Transaktionserleichterungen</a:t>
            </a:r>
            <a:endParaRPr lang="pt-BR" sz="1200" dirty="0"/>
          </a:p>
          <a:p>
            <a:pPr marL="171450" lvl="0" indent="-171450">
              <a:buFont typeface="Arial" panose="020B0604020202020204" pitchFamily="34" charset="0"/>
              <a:buChar char="•"/>
            </a:pPr>
            <a:r>
              <a:rPr lang="en-US" sz="1200" dirty="0" err="1"/>
              <a:t>Domainnamenübertragung</a:t>
            </a:r>
            <a:r>
              <a:rPr lang="en-US" sz="1200" dirty="0"/>
              <a:t> (</a:t>
            </a:r>
            <a:r>
              <a:rPr lang="en-US" sz="1200" dirty="0" err="1"/>
              <a:t>Eigentümer</a:t>
            </a:r>
            <a:r>
              <a:rPr lang="en-US" sz="1200" dirty="0"/>
              <a:t> </a:t>
            </a:r>
            <a:r>
              <a:rPr lang="en-US" sz="1200" dirty="0" err="1"/>
              <a:t>ändern</a:t>
            </a:r>
            <a:r>
              <a:rPr lang="en-US" sz="1200" dirty="0"/>
              <a:t>)</a:t>
            </a:r>
            <a:endParaRPr lang="pt-BR" sz="1200" dirty="0"/>
          </a:p>
        </p:txBody>
      </p:sp>
    </p:spTree>
    <p:extLst>
      <p:ext uri="{BB962C8B-B14F-4D97-AF65-F5344CB8AC3E}">
        <p14:creationId xmlns:p14="http://schemas.microsoft.com/office/powerpoint/2010/main" val="3838882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0000"/>
            <a:lum/>
          </a:blip>
          <a:srcRect/>
          <a:stretch>
            <a:fillRect l="-1000" r="-1000"/>
          </a:stretch>
        </a:blipFill>
        <a:effectLst/>
      </p:bgPr>
    </p:bg>
    <p:spTree>
      <p:nvGrpSpPr>
        <p:cNvPr id="1" name=""/>
        <p:cNvGrpSpPr/>
        <p:nvPr/>
      </p:nvGrpSpPr>
      <p:grpSpPr>
        <a:xfrm>
          <a:off x="0" y="0"/>
          <a:ext cx="0" cy="0"/>
          <a:chOff x="0" y="0"/>
          <a:chExt cx="0" cy="0"/>
        </a:xfrm>
      </p:grpSpPr>
      <p:sp>
        <p:nvSpPr>
          <p:cNvPr id="2" name="CaixaDeTexto 1"/>
          <p:cNvSpPr txBox="1"/>
          <p:nvPr/>
        </p:nvSpPr>
        <p:spPr>
          <a:xfrm>
            <a:off x="0" y="790575"/>
            <a:ext cx="6858000" cy="3077766"/>
          </a:xfrm>
          <a:prstGeom prst="rect">
            <a:avLst/>
          </a:prstGeom>
          <a:noFill/>
        </p:spPr>
        <p:txBody>
          <a:bodyPr wrap="square" rtlCol="0">
            <a:spAutoFit/>
          </a:bodyPr>
          <a:lstStyle/>
          <a:p>
            <a:r>
              <a:rPr lang="de-DE" sz="1200" dirty="0"/>
              <a:t>Wenn Sie einen Vertrag mit einem Domain-Inhaber haben oder beabsichtigen eine Domain zu kaufen, dann bieten wir Ihnen unsere Domain Treuhandservice. Dieser schützt Sie vor Betrug und Täuschung und stellt sicher, dass die Transaktion reibungslos läuft. Mit diesem Service stellen wir sicher, dass die Domain mit der richtigen Bezeichnung registriert wird und dass das Geld an den richtigen Verkäufer der Domain gezahlt wird. Die Transaktion wird nicht abgeschlossen, bevor wir alle die richtigen Informationen sowohl vom Käufer und Verkäufer haben. Dieser Service bietet Ihnen die Sicherheit, wenn Sie Domains  kaufen oder verkaufen.</a:t>
            </a:r>
            <a:endParaRPr lang="pt-BR" sz="1200" dirty="0"/>
          </a:p>
          <a:p>
            <a:r>
              <a:rPr lang="de-DE" sz="1200" dirty="0"/>
              <a:t> </a:t>
            </a:r>
            <a:endParaRPr lang="pt-BR" sz="1400" dirty="0">
              <a:solidFill>
                <a:schemeClr val="tx1">
                  <a:lumMod val="75000"/>
                  <a:lumOff val="25000"/>
                </a:schemeClr>
              </a:solidFill>
            </a:endParaRPr>
          </a:p>
          <a:p>
            <a:r>
              <a:rPr lang="de-DE" sz="1400" b="1" dirty="0">
                <a:solidFill>
                  <a:schemeClr val="tx1">
                    <a:lumMod val="75000"/>
                    <a:lumOff val="25000"/>
                  </a:schemeClr>
                </a:solidFill>
              </a:rPr>
              <a:t>Wir haben das Wissen und die praktische Erfahrung</a:t>
            </a:r>
            <a:endParaRPr lang="pt-BR" sz="1400" dirty="0">
              <a:solidFill>
                <a:schemeClr val="tx1">
                  <a:lumMod val="75000"/>
                  <a:lumOff val="25000"/>
                </a:schemeClr>
              </a:solidFill>
            </a:endParaRPr>
          </a:p>
          <a:p>
            <a:r>
              <a:rPr lang="de-DE" sz="1200" dirty="0"/>
              <a:t>Mit viel Erfahrung bei Transaktionen in allen Größen, bietet Rundomain einen hilfreichen Recovery Service für Unternehmen in einem breiten Spektrum von Branchen. Wir unterstützen diesen Recovery Prozesses mit gründlichen Überprüfungen, zähen Verhandlungen und standardisierten Transaktionsmethoden.</a:t>
            </a:r>
            <a:endParaRPr lang="pt-BR" sz="1200" dirty="0"/>
          </a:p>
          <a:p>
            <a:r>
              <a:rPr lang="de-DE" sz="1200" dirty="0"/>
              <a:t> </a:t>
            </a:r>
            <a:endParaRPr lang="pt-BR" sz="1200" dirty="0"/>
          </a:p>
          <a:p>
            <a:r>
              <a:rPr lang="de-DE" sz="1200" dirty="0"/>
              <a:t>Diese Dienstleistungen ist nicht nur von Wissen und praktische Erfahrung , sondern auch auf die Ressourcen unserer strategischen Rechts- und Verwaltungspartner auf 4 Kontinenten gebaut. Wir kümmern uns um den gesamten Prozess für Sie, so dass Sie sich auf Ihr Kerngeschäft konzentrieren können.</a:t>
            </a:r>
            <a:endParaRPr lang="pt-BR" sz="1200" dirty="0"/>
          </a:p>
        </p:txBody>
      </p:sp>
    </p:spTree>
    <p:extLst>
      <p:ext uri="{BB962C8B-B14F-4D97-AF65-F5344CB8AC3E}">
        <p14:creationId xmlns:p14="http://schemas.microsoft.com/office/powerpoint/2010/main" val="12821987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äsentation1" id="{F4A50430-53ED-410F-8754-A7D18CE7A3A9}" vid="{EB2BA7C5-D12E-4B72-B93C-AFCF30164862}"/>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284</TotalTime>
  <Words>894</Words>
  <Application>Microsoft Office PowerPoint</Application>
  <PresentationFormat>A4 (210 x 297 mm)</PresentationFormat>
  <Paragraphs>134</Paragraphs>
  <Slides>7</Slides>
  <Notes>1</Notes>
  <HiddenSlides>0</HiddenSlides>
  <MMClips>0</MMClips>
  <ScaleCrop>false</ScaleCrop>
  <HeadingPairs>
    <vt:vector size="6" baseType="variant">
      <vt:variant>
        <vt:lpstr>Tema</vt:lpstr>
      </vt:variant>
      <vt:variant>
        <vt:i4>1</vt:i4>
      </vt:variant>
      <vt:variant>
        <vt:lpstr>Integrerede OLE-servere</vt:lpstr>
      </vt:variant>
      <vt:variant>
        <vt:i4>1</vt:i4>
      </vt:variant>
      <vt:variant>
        <vt:lpstr>Diastitler</vt:lpstr>
      </vt:variant>
      <vt:variant>
        <vt:i4>7</vt:i4>
      </vt:variant>
    </vt:vector>
  </HeadingPairs>
  <TitlesOfParts>
    <vt:vector size="9" baseType="lpstr">
      <vt:lpstr>Office Theme</vt:lpstr>
      <vt:lpstr>Planilha</vt:lpstr>
      <vt:lpstr>PowerPoint-præsentation</vt:lpstr>
      <vt:lpstr>PowerPoint-præsentation</vt:lpstr>
      <vt:lpstr>PowerPoint-præsentation</vt:lpstr>
      <vt:lpstr>PowerPoint-præsentation</vt:lpstr>
      <vt:lpstr>PowerPoint-præsentation</vt:lpstr>
      <vt:lpstr>PowerPoint-præsentation</vt:lpstr>
      <vt:lpstr>PowerPoint-præsentation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Krüger Andreas</dc:creator>
  <cp:lastModifiedBy>Administrator</cp:lastModifiedBy>
  <cp:revision>21</cp:revision>
  <dcterms:created xsi:type="dcterms:W3CDTF">2015-01-28T11:59:33Z</dcterms:created>
  <dcterms:modified xsi:type="dcterms:W3CDTF">2015-01-28T20:44:23Z</dcterms:modified>
</cp:coreProperties>
</file>